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3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notesSlides/notesSlide3.xml" ContentType="application/vnd.openxmlformats-officedocument.presentationml.notesSlide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ata40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slides/slide7.xml" ContentType="application/vnd.openxmlformats-officedocument.presentationml.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notesSlides/notesSlide5.xml" ContentType="application/vnd.openxmlformats-officedocument.presentationml.notesSlide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98" r:id="rId3"/>
    <p:sldId id="295" r:id="rId4"/>
    <p:sldId id="296" r:id="rId5"/>
    <p:sldId id="261" r:id="rId6"/>
    <p:sldId id="262" r:id="rId7"/>
    <p:sldId id="263" r:id="rId8"/>
    <p:sldId id="297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99" r:id="rId19"/>
    <p:sldId id="274" r:id="rId20"/>
    <p:sldId id="277" r:id="rId21"/>
    <p:sldId id="278" r:id="rId22"/>
    <p:sldId id="279" r:id="rId23"/>
    <p:sldId id="280" r:id="rId24"/>
    <p:sldId id="283" r:id="rId25"/>
    <p:sldId id="284" r:id="rId26"/>
    <p:sldId id="285" r:id="rId27"/>
    <p:sldId id="286" r:id="rId28"/>
    <p:sldId id="300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02" r:id="rId38"/>
    <p:sldId id="301" r:id="rId3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80" y="-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1D57F-A8FA-416E-8305-EB38F0373B0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898F2B-0239-416E-9F1B-D7101154C6F1}">
      <dgm:prSet/>
      <dgm:spPr/>
      <dgm:t>
        <a:bodyPr/>
        <a:lstStyle/>
        <a:p>
          <a:r>
            <a:rPr lang="en-US" b="0" i="0" dirty="0" smtClean="0"/>
            <a:t>“Pulp is a soft tissue of  </a:t>
          </a:r>
          <a:r>
            <a:rPr lang="en-US" b="0" i="0" dirty="0" err="1" smtClean="0"/>
            <a:t>mesenchymal</a:t>
          </a:r>
          <a:r>
            <a:rPr lang="en-US" b="0" i="0" dirty="0" smtClean="0"/>
            <a:t> origin residing  within the pulp chamber and root  canal of teeth”-</a:t>
          </a:r>
          <a:r>
            <a:rPr lang="en-US" b="1" i="0" dirty="0" smtClean="0">
              <a:solidFill>
                <a:schemeClr val="tx1"/>
              </a:solidFill>
            </a:rPr>
            <a:t>COHEN</a:t>
          </a:r>
          <a:endParaRPr lang="en-US" b="1" i="0" dirty="0">
            <a:solidFill>
              <a:schemeClr val="tx1"/>
            </a:solidFill>
          </a:endParaRPr>
        </a:p>
      </dgm:t>
    </dgm:pt>
    <dgm:pt modelId="{909A418D-742F-4C8E-A4EA-85E755359FE9}" type="parTrans" cxnId="{4EB00376-96DF-4288-A7CF-1860F0D69CE8}">
      <dgm:prSet/>
      <dgm:spPr/>
      <dgm:t>
        <a:bodyPr/>
        <a:lstStyle/>
        <a:p>
          <a:endParaRPr lang="en-US"/>
        </a:p>
      </dgm:t>
    </dgm:pt>
    <dgm:pt modelId="{A58771AB-849E-4A63-A419-38315E293BFF}" type="sibTrans" cxnId="{4EB00376-96DF-4288-A7CF-1860F0D69CE8}">
      <dgm:prSet/>
      <dgm:spPr/>
      <dgm:t>
        <a:bodyPr/>
        <a:lstStyle/>
        <a:p>
          <a:endParaRPr lang="en-US"/>
        </a:p>
      </dgm:t>
    </dgm:pt>
    <dgm:pt modelId="{6E5C8F05-7F52-4772-B089-91FB9393D301}" type="pres">
      <dgm:prSet presAssocID="{9311D57F-A8FA-416E-8305-EB38F0373B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BE2C35-5761-4297-97AF-D4D02C97F143}" type="pres">
      <dgm:prSet presAssocID="{F1898F2B-0239-416E-9F1B-D7101154C6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B00376-96DF-4288-A7CF-1860F0D69CE8}" srcId="{9311D57F-A8FA-416E-8305-EB38F0373B05}" destId="{F1898F2B-0239-416E-9F1B-D7101154C6F1}" srcOrd="0" destOrd="0" parTransId="{909A418D-742F-4C8E-A4EA-85E755359FE9}" sibTransId="{A58771AB-849E-4A63-A419-38315E293BFF}"/>
    <dgm:cxn modelId="{30F8FE87-F6D0-4129-ACE5-108D1F82F921}" type="presOf" srcId="{F1898F2B-0239-416E-9F1B-D7101154C6F1}" destId="{57BE2C35-5761-4297-97AF-D4D02C97F143}" srcOrd="0" destOrd="0" presId="urn:microsoft.com/office/officeart/2005/8/layout/vList2"/>
    <dgm:cxn modelId="{CC45817E-2A15-4F35-8259-9648F0C9BEB6}" type="presOf" srcId="{9311D57F-A8FA-416E-8305-EB38F0373B05}" destId="{6E5C8F05-7F52-4772-B089-91FB9393D301}" srcOrd="0" destOrd="0" presId="urn:microsoft.com/office/officeart/2005/8/layout/vList2"/>
    <dgm:cxn modelId="{D4DCF932-212F-4B9E-8615-A03411438739}" type="presParOf" srcId="{6E5C8F05-7F52-4772-B089-91FB9393D301}" destId="{57BE2C35-5761-4297-97AF-D4D02C97F143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3D069A-0048-4380-BF99-CC4AD91B15BA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27F16A-0BB5-4683-90EF-334A84419CEA}">
      <dgm:prSet/>
      <dgm:spPr/>
      <dgm:t>
        <a:bodyPr/>
        <a:lstStyle/>
        <a:p>
          <a:pPr rtl="0"/>
          <a:r>
            <a:rPr lang="en-US" dirty="0" smtClean="0"/>
            <a:t>73.5% - apical third</a:t>
          </a:r>
          <a:endParaRPr lang="en-US" dirty="0"/>
        </a:p>
      </dgm:t>
    </dgm:pt>
    <dgm:pt modelId="{B6F2C90D-A97D-4019-B450-7DC06C03DC6E}" type="parTrans" cxnId="{FF392517-350C-463E-A4C2-66BF47443650}">
      <dgm:prSet/>
      <dgm:spPr/>
      <dgm:t>
        <a:bodyPr/>
        <a:lstStyle/>
        <a:p>
          <a:endParaRPr lang="en-US"/>
        </a:p>
      </dgm:t>
    </dgm:pt>
    <dgm:pt modelId="{76EDBC0A-C560-4613-A673-D89823BB5DEE}" type="sibTrans" cxnId="{FF392517-350C-463E-A4C2-66BF47443650}">
      <dgm:prSet/>
      <dgm:spPr/>
      <dgm:t>
        <a:bodyPr/>
        <a:lstStyle/>
        <a:p>
          <a:endParaRPr lang="en-US"/>
        </a:p>
      </dgm:t>
    </dgm:pt>
    <dgm:pt modelId="{CEB78B4F-FB8D-4927-A247-4383F71243C5}">
      <dgm:prSet/>
      <dgm:spPr/>
      <dgm:t>
        <a:bodyPr/>
        <a:lstStyle/>
        <a:p>
          <a:pPr rtl="0"/>
          <a:r>
            <a:rPr lang="en-US" dirty="0" smtClean="0"/>
            <a:t>11.4% - middle third</a:t>
          </a:r>
          <a:endParaRPr lang="en-US" dirty="0"/>
        </a:p>
      </dgm:t>
    </dgm:pt>
    <dgm:pt modelId="{210F9788-6031-4B12-918C-B538F63AA52B}" type="parTrans" cxnId="{D9222228-4374-4B83-8711-2978F661F41F}">
      <dgm:prSet/>
      <dgm:spPr/>
      <dgm:t>
        <a:bodyPr/>
        <a:lstStyle/>
        <a:p>
          <a:endParaRPr lang="en-US"/>
        </a:p>
      </dgm:t>
    </dgm:pt>
    <dgm:pt modelId="{4BA6F6DA-3C29-42A1-AF95-75C3BB88FCEC}" type="sibTrans" cxnId="{D9222228-4374-4B83-8711-2978F661F41F}">
      <dgm:prSet/>
      <dgm:spPr/>
      <dgm:t>
        <a:bodyPr/>
        <a:lstStyle/>
        <a:p>
          <a:endParaRPr lang="en-US"/>
        </a:p>
      </dgm:t>
    </dgm:pt>
    <dgm:pt modelId="{739A7FF4-046B-4889-8AD7-C94A67C8DDC3}">
      <dgm:prSet/>
      <dgm:spPr/>
      <dgm:t>
        <a:bodyPr/>
        <a:lstStyle/>
        <a:p>
          <a:pPr rtl="0"/>
          <a:r>
            <a:rPr lang="en-US" dirty="0" smtClean="0"/>
            <a:t>15.1% - cervical third.</a:t>
          </a:r>
          <a:endParaRPr lang="en-US" dirty="0"/>
        </a:p>
      </dgm:t>
    </dgm:pt>
    <dgm:pt modelId="{13E75A04-C2F1-4CA0-9D41-CE6AC914334D}" type="parTrans" cxnId="{BADD0B21-76ED-4282-A85F-4E9AEFECEADE}">
      <dgm:prSet/>
      <dgm:spPr/>
      <dgm:t>
        <a:bodyPr/>
        <a:lstStyle/>
        <a:p>
          <a:endParaRPr lang="en-US"/>
        </a:p>
      </dgm:t>
    </dgm:pt>
    <dgm:pt modelId="{6B0C4089-3A70-49F3-913F-5E5F2685DFC8}" type="sibTrans" cxnId="{BADD0B21-76ED-4282-A85F-4E9AEFECEADE}">
      <dgm:prSet/>
      <dgm:spPr/>
      <dgm:t>
        <a:bodyPr/>
        <a:lstStyle/>
        <a:p>
          <a:endParaRPr lang="en-US"/>
        </a:p>
      </dgm:t>
    </dgm:pt>
    <dgm:pt modelId="{60AA4236-A377-4F9B-8D4E-D2B17A17EDE9}" type="pres">
      <dgm:prSet presAssocID="{233D069A-0048-4380-BF99-CC4AD91B15B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A2C2B4-CDF7-4039-99AE-AD01CF7E56CD}" type="pres">
      <dgm:prSet presAssocID="{233D069A-0048-4380-BF99-CC4AD91B15BA}" presName="arrow" presStyleLbl="bgShp" presStyleIdx="0" presStyleCnt="1"/>
      <dgm:spPr/>
    </dgm:pt>
    <dgm:pt modelId="{DA215E8F-F887-43E5-AD2D-66590743FB22}" type="pres">
      <dgm:prSet presAssocID="{233D069A-0048-4380-BF99-CC4AD91B15BA}" presName="linearProcess" presStyleCnt="0"/>
      <dgm:spPr/>
    </dgm:pt>
    <dgm:pt modelId="{B47C56E5-640C-4546-B2A1-4870F28C1922}" type="pres">
      <dgm:prSet presAssocID="{8227F16A-0BB5-4683-90EF-334A84419CE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5359C-E8F3-4591-97D5-4C7893F4D840}" type="pres">
      <dgm:prSet presAssocID="{76EDBC0A-C560-4613-A673-D89823BB5DEE}" presName="sibTrans" presStyleCnt="0"/>
      <dgm:spPr/>
    </dgm:pt>
    <dgm:pt modelId="{B5ECC22A-D26E-4BB3-84D1-A4D80668B300}" type="pres">
      <dgm:prSet presAssocID="{CEB78B4F-FB8D-4927-A247-4383F71243C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E01DF-7645-47E9-B147-14BC024BF3EF}" type="pres">
      <dgm:prSet presAssocID="{4BA6F6DA-3C29-42A1-AF95-75C3BB88FCEC}" presName="sibTrans" presStyleCnt="0"/>
      <dgm:spPr/>
    </dgm:pt>
    <dgm:pt modelId="{1D84DD59-3470-49C3-8F47-948937865297}" type="pres">
      <dgm:prSet presAssocID="{739A7FF4-046B-4889-8AD7-C94A67C8DDC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222228-4374-4B83-8711-2978F661F41F}" srcId="{233D069A-0048-4380-BF99-CC4AD91B15BA}" destId="{CEB78B4F-FB8D-4927-A247-4383F71243C5}" srcOrd="1" destOrd="0" parTransId="{210F9788-6031-4B12-918C-B538F63AA52B}" sibTransId="{4BA6F6DA-3C29-42A1-AF95-75C3BB88FCEC}"/>
    <dgm:cxn modelId="{FF392517-350C-463E-A4C2-66BF47443650}" srcId="{233D069A-0048-4380-BF99-CC4AD91B15BA}" destId="{8227F16A-0BB5-4683-90EF-334A84419CEA}" srcOrd="0" destOrd="0" parTransId="{B6F2C90D-A97D-4019-B450-7DC06C03DC6E}" sibTransId="{76EDBC0A-C560-4613-A673-D89823BB5DEE}"/>
    <dgm:cxn modelId="{18FDE831-7662-4123-A689-84DA0C39C5F2}" type="presOf" srcId="{233D069A-0048-4380-BF99-CC4AD91B15BA}" destId="{60AA4236-A377-4F9B-8D4E-D2B17A17EDE9}" srcOrd="0" destOrd="0" presId="urn:microsoft.com/office/officeart/2005/8/layout/hProcess9"/>
    <dgm:cxn modelId="{BADD0B21-76ED-4282-A85F-4E9AEFECEADE}" srcId="{233D069A-0048-4380-BF99-CC4AD91B15BA}" destId="{739A7FF4-046B-4889-8AD7-C94A67C8DDC3}" srcOrd="2" destOrd="0" parTransId="{13E75A04-C2F1-4CA0-9D41-CE6AC914334D}" sibTransId="{6B0C4089-3A70-49F3-913F-5E5F2685DFC8}"/>
    <dgm:cxn modelId="{D6C6BAB2-BF5E-4B0E-A3EE-3701240C8755}" type="presOf" srcId="{8227F16A-0BB5-4683-90EF-334A84419CEA}" destId="{B47C56E5-640C-4546-B2A1-4870F28C1922}" srcOrd="0" destOrd="0" presId="urn:microsoft.com/office/officeart/2005/8/layout/hProcess9"/>
    <dgm:cxn modelId="{85CBCCC6-4075-4758-B61E-063E2FF5AB5B}" type="presOf" srcId="{739A7FF4-046B-4889-8AD7-C94A67C8DDC3}" destId="{1D84DD59-3470-49C3-8F47-948937865297}" srcOrd="0" destOrd="0" presId="urn:microsoft.com/office/officeart/2005/8/layout/hProcess9"/>
    <dgm:cxn modelId="{A3FA3ABA-BC17-4002-A3A6-EB8E5683E6BD}" type="presOf" srcId="{CEB78B4F-FB8D-4927-A247-4383F71243C5}" destId="{B5ECC22A-D26E-4BB3-84D1-A4D80668B300}" srcOrd="0" destOrd="0" presId="urn:microsoft.com/office/officeart/2005/8/layout/hProcess9"/>
    <dgm:cxn modelId="{E0CC01AB-E7B5-442F-A748-BE7EB77B313E}" type="presParOf" srcId="{60AA4236-A377-4F9B-8D4E-D2B17A17EDE9}" destId="{15A2C2B4-CDF7-4039-99AE-AD01CF7E56CD}" srcOrd="0" destOrd="0" presId="urn:microsoft.com/office/officeart/2005/8/layout/hProcess9"/>
    <dgm:cxn modelId="{C33A1E1B-595B-4671-BA4C-156B48886672}" type="presParOf" srcId="{60AA4236-A377-4F9B-8D4E-D2B17A17EDE9}" destId="{DA215E8F-F887-43E5-AD2D-66590743FB22}" srcOrd="1" destOrd="0" presId="urn:microsoft.com/office/officeart/2005/8/layout/hProcess9"/>
    <dgm:cxn modelId="{F99DB349-22B7-43F4-AB3F-1A066826A209}" type="presParOf" srcId="{DA215E8F-F887-43E5-AD2D-66590743FB22}" destId="{B47C56E5-640C-4546-B2A1-4870F28C1922}" srcOrd="0" destOrd="0" presId="urn:microsoft.com/office/officeart/2005/8/layout/hProcess9"/>
    <dgm:cxn modelId="{F61F30D8-CF34-401A-B5B9-9B5A1F92F57F}" type="presParOf" srcId="{DA215E8F-F887-43E5-AD2D-66590743FB22}" destId="{F2A5359C-E8F3-4591-97D5-4C7893F4D840}" srcOrd="1" destOrd="0" presId="urn:microsoft.com/office/officeart/2005/8/layout/hProcess9"/>
    <dgm:cxn modelId="{1365C27E-69C9-481D-8878-C1FA309D1AB1}" type="presParOf" srcId="{DA215E8F-F887-43E5-AD2D-66590743FB22}" destId="{B5ECC22A-D26E-4BB3-84D1-A4D80668B300}" srcOrd="2" destOrd="0" presId="urn:microsoft.com/office/officeart/2005/8/layout/hProcess9"/>
    <dgm:cxn modelId="{D950A2A9-B416-4E31-B72A-F9A5C64C76DE}" type="presParOf" srcId="{DA215E8F-F887-43E5-AD2D-66590743FB22}" destId="{973E01DF-7645-47E9-B147-14BC024BF3EF}" srcOrd="3" destOrd="0" presId="urn:microsoft.com/office/officeart/2005/8/layout/hProcess9"/>
    <dgm:cxn modelId="{7B875469-4D37-4BA5-94E5-4E327A9EAAF7}" type="presParOf" srcId="{DA215E8F-F887-43E5-AD2D-66590743FB22}" destId="{1D84DD59-3470-49C3-8F47-948937865297}" srcOrd="4" destOrd="0" presId="urn:microsoft.com/office/officeart/2005/8/layout/hProcess9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1D8A77-2C6A-45EA-A416-A1260AA82A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AF873-456E-4E9E-BD28-2DD06F18AF40}">
      <dgm:prSet/>
      <dgm:spPr/>
      <dgm:t>
        <a:bodyPr/>
        <a:lstStyle/>
        <a:p>
          <a:pPr rtl="0"/>
          <a:r>
            <a:rPr lang="en-US" dirty="0" smtClean="0"/>
            <a:t>An accessory canal  that branches to the lateral surface of  the root.</a:t>
          </a:r>
          <a:endParaRPr lang="en-US" dirty="0"/>
        </a:p>
      </dgm:t>
    </dgm:pt>
    <dgm:pt modelId="{3D6F1161-3F8F-4FA3-AA23-1C0640F6C73E}" type="parTrans" cxnId="{DC759FD0-73F4-4B99-A8B7-5D0EF3F54618}">
      <dgm:prSet/>
      <dgm:spPr/>
      <dgm:t>
        <a:bodyPr/>
        <a:lstStyle/>
        <a:p>
          <a:endParaRPr lang="en-US"/>
        </a:p>
      </dgm:t>
    </dgm:pt>
    <dgm:pt modelId="{68731734-69F1-4F0D-842A-EBB4D8FDC2BD}" type="sibTrans" cxnId="{DC759FD0-73F4-4B99-A8B7-5D0EF3F54618}">
      <dgm:prSet/>
      <dgm:spPr/>
      <dgm:t>
        <a:bodyPr/>
        <a:lstStyle/>
        <a:p>
          <a:endParaRPr lang="en-US"/>
        </a:p>
      </dgm:t>
    </dgm:pt>
    <dgm:pt modelId="{B3280A8B-FEFD-4AB9-88A3-8424A5B9B6EB}" type="pres">
      <dgm:prSet presAssocID="{031D8A77-2C6A-45EA-A416-A1260AA82A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394D4F-F641-4338-9245-682C58582305}" type="pres">
      <dgm:prSet presAssocID="{75FAF873-456E-4E9E-BD28-2DD06F18AF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91F9C6-76AB-4B90-B91F-194311513B02}" type="presOf" srcId="{75FAF873-456E-4E9E-BD28-2DD06F18AF40}" destId="{5B394D4F-F641-4338-9245-682C58582305}" srcOrd="0" destOrd="0" presId="urn:microsoft.com/office/officeart/2005/8/layout/vList2"/>
    <dgm:cxn modelId="{DC759FD0-73F4-4B99-A8B7-5D0EF3F54618}" srcId="{031D8A77-2C6A-45EA-A416-A1260AA82AEB}" destId="{75FAF873-456E-4E9E-BD28-2DD06F18AF40}" srcOrd="0" destOrd="0" parTransId="{3D6F1161-3F8F-4FA3-AA23-1C0640F6C73E}" sibTransId="{68731734-69F1-4F0D-842A-EBB4D8FDC2BD}"/>
    <dgm:cxn modelId="{ABA323C3-5024-46B5-B1B3-59B0DBB0BC5B}" type="presOf" srcId="{031D8A77-2C6A-45EA-A416-A1260AA82AEB}" destId="{B3280A8B-FEFD-4AB9-88A3-8424A5B9B6EB}" srcOrd="0" destOrd="0" presId="urn:microsoft.com/office/officeart/2005/8/layout/vList2"/>
    <dgm:cxn modelId="{367A4B44-5CFA-43C8-B492-7C74EA880AEE}" type="presParOf" srcId="{B3280A8B-FEFD-4AB9-88A3-8424A5B9B6EB}" destId="{5B394D4F-F641-4338-9245-682C58582305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7A0515-FBE7-4C5C-963D-8969AC2DE8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4AABA-26DA-487F-BC29-9D3470B349E8}">
      <dgm:prSet/>
      <dgm:spPr/>
      <dgm:t>
        <a:bodyPr/>
        <a:lstStyle/>
        <a:p>
          <a:pPr rtl="0"/>
          <a:r>
            <a:rPr lang="en-US" smtClean="0"/>
            <a:t>Opening of accessory and lateral canals in the root surface.</a:t>
          </a:r>
          <a:endParaRPr lang="en-US" dirty="0"/>
        </a:p>
      </dgm:t>
    </dgm:pt>
    <dgm:pt modelId="{D56F00D7-6C2D-4CB2-9A10-1A997F3E9B5C}" type="parTrans" cxnId="{B1423CC4-50F7-489A-AC6C-4D4D0E534FAE}">
      <dgm:prSet/>
      <dgm:spPr/>
      <dgm:t>
        <a:bodyPr/>
        <a:lstStyle/>
        <a:p>
          <a:endParaRPr lang="en-US"/>
        </a:p>
      </dgm:t>
    </dgm:pt>
    <dgm:pt modelId="{DAF38D46-E468-4CC8-86E2-D2FCCA9B9286}" type="sibTrans" cxnId="{B1423CC4-50F7-489A-AC6C-4D4D0E534FAE}">
      <dgm:prSet/>
      <dgm:spPr/>
      <dgm:t>
        <a:bodyPr/>
        <a:lstStyle/>
        <a:p>
          <a:endParaRPr lang="en-US"/>
        </a:p>
      </dgm:t>
    </dgm:pt>
    <dgm:pt modelId="{C6DB95D9-255D-435F-AE36-67B1833D72A6}" type="pres">
      <dgm:prSet presAssocID="{797A0515-FBE7-4C5C-963D-8969AC2DE8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70F814-846E-4A9A-BB53-703A1EF325DF}" type="pres">
      <dgm:prSet presAssocID="{FDA4AABA-26DA-487F-BC29-9D3470B349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0F026A-FA2C-4887-9A0E-82A3E56DBF8F}" type="presOf" srcId="{FDA4AABA-26DA-487F-BC29-9D3470B349E8}" destId="{DE70F814-846E-4A9A-BB53-703A1EF325DF}" srcOrd="0" destOrd="0" presId="urn:microsoft.com/office/officeart/2005/8/layout/vList2"/>
    <dgm:cxn modelId="{B1423CC4-50F7-489A-AC6C-4D4D0E534FAE}" srcId="{797A0515-FBE7-4C5C-963D-8969AC2DE883}" destId="{FDA4AABA-26DA-487F-BC29-9D3470B349E8}" srcOrd="0" destOrd="0" parTransId="{D56F00D7-6C2D-4CB2-9A10-1A997F3E9B5C}" sibTransId="{DAF38D46-E468-4CC8-86E2-D2FCCA9B9286}"/>
    <dgm:cxn modelId="{F7F8327E-06F6-4D8C-AD95-91DCC6FD4C4F}" type="presOf" srcId="{797A0515-FBE7-4C5C-963D-8969AC2DE883}" destId="{C6DB95D9-255D-435F-AE36-67B1833D72A6}" srcOrd="0" destOrd="0" presId="urn:microsoft.com/office/officeart/2005/8/layout/vList2"/>
    <dgm:cxn modelId="{68B9E2D6-61AD-44E4-8920-7F8EC78B5627}" type="presParOf" srcId="{C6DB95D9-255D-435F-AE36-67B1833D72A6}" destId="{DE70F814-846E-4A9A-BB53-703A1EF325DF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0E3A3F-5354-4D01-B66F-85153139B6D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0086BA-F5AE-49B7-A09A-BAF1B5DBD66B}">
      <dgm:prSet/>
      <dgm:spPr/>
      <dgm:t>
        <a:bodyPr/>
        <a:lstStyle/>
        <a:p>
          <a:pPr rtl="0"/>
          <a:r>
            <a:rPr lang="en-US" b="1" dirty="0" smtClean="0"/>
            <a:t>Radiographic Apex:</a:t>
          </a:r>
        </a:p>
        <a:p>
          <a:pPr rtl="0"/>
          <a:r>
            <a:rPr lang="en-US" dirty="0" smtClean="0"/>
            <a:t>It is the  external  border of  the  root tip which is seen  radio graphically.</a:t>
          </a:r>
          <a:endParaRPr lang="en-US" dirty="0"/>
        </a:p>
      </dgm:t>
    </dgm:pt>
    <dgm:pt modelId="{402AD31D-BCA1-4A46-BE61-3AE6C4B7BE09}" type="parTrans" cxnId="{3C9AA252-7084-493B-957C-BC8B5DF23507}">
      <dgm:prSet/>
      <dgm:spPr/>
      <dgm:t>
        <a:bodyPr/>
        <a:lstStyle/>
        <a:p>
          <a:endParaRPr lang="en-US"/>
        </a:p>
      </dgm:t>
    </dgm:pt>
    <dgm:pt modelId="{27364FD6-D326-4092-B9C6-B77D93336BE3}" type="sibTrans" cxnId="{3C9AA252-7084-493B-957C-BC8B5DF23507}">
      <dgm:prSet/>
      <dgm:spPr/>
      <dgm:t>
        <a:bodyPr/>
        <a:lstStyle/>
        <a:p>
          <a:endParaRPr lang="en-US"/>
        </a:p>
      </dgm:t>
    </dgm:pt>
    <dgm:pt modelId="{7EBC88FC-535B-45E9-8000-E31E5D74AA91}">
      <dgm:prSet/>
      <dgm:spPr/>
      <dgm:t>
        <a:bodyPr/>
        <a:lstStyle/>
        <a:p>
          <a:pPr algn="ctr" rtl="0"/>
          <a:r>
            <a:rPr lang="en-US" b="1" dirty="0" smtClean="0"/>
            <a:t>Anatomic Apex:</a:t>
          </a:r>
        </a:p>
        <a:p>
          <a:pPr algn="l" rtl="0"/>
          <a:r>
            <a:rPr lang="en-US" dirty="0" smtClean="0"/>
            <a:t>Natural apical constriction formed by the </a:t>
          </a:r>
          <a:r>
            <a:rPr lang="en-US" dirty="0" err="1" smtClean="0"/>
            <a:t>cemento</a:t>
          </a:r>
          <a:r>
            <a:rPr lang="en-US" dirty="0" smtClean="0"/>
            <a:t>-  enamel junction</a:t>
          </a:r>
          <a:endParaRPr lang="en-US" dirty="0"/>
        </a:p>
      </dgm:t>
    </dgm:pt>
    <dgm:pt modelId="{55179D25-63A3-465F-840D-71DFBCB6FA76}" type="parTrans" cxnId="{E0F683CE-EF60-4F3C-9E80-0AD9E3AFF377}">
      <dgm:prSet/>
      <dgm:spPr/>
      <dgm:t>
        <a:bodyPr/>
        <a:lstStyle/>
        <a:p>
          <a:endParaRPr lang="en-US"/>
        </a:p>
      </dgm:t>
    </dgm:pt>
    <dgm:pt modelId="{A0184A83-BB3D-47A0-8216-C2BC0840F352}" type="sibTrans" cxnId="{E0F683CE-EF60-4F3C-9E80-0AD9E3AFF377}">
      <dgm:prSet/>
      <dgm:spPr/>
      <dgm:t>
        <a:bodyPr/>
        <a:lstStyle/>
        <a:p>
          <a:endParaRPr lang="en-US"/>
        </a:p>
      </dgm:t>
    </dgm:pt>
    <dgm:pt modelId="{61A72691-ECF7-428B-B25D-D578DFDE874B}" type="pres">
      <dgm:prSet presAssocID="{480E3A3F-5354-4D01-B66F-85153139B6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0FF08-F0C5-47E5-B941-9FC3D5895C6D}" type="pres">
      <dgm:prSet presAssocID="{790086BA-F5AE-49B7-A09A-BAF1B5DBD66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BF043-6FAD-44D4-9B17-0FD4CC87D2B5}" type="pres">
      <dgm:prSet presAssocID="{27364FD6-D326-4092-B9C6-B77D93336BE3}" presName="sibTrans" presStyleLbl="sibTrans2D1" presStyleIdx="0" presStyleCnt="1"/>
      <dgm:spPr/>
      <dgm:t>
        <a:bodyPr/>
        <a:lstStyle/>
        <a:p>
          <a:endParaRPr lang="en-US"/>
        </a:p>
      </dgm:t>
    </dgm:pt>
    <dgm:pt modelId="{49E052CD-3EAA-4A73-8B16-63AFC0878B7C}" type="pres">
      <dgm:prSet presAssocID="{27364FD6-D326-4092-B9C6-B77D93336BE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DE044EB-3B08-466E-A211-3191505B4B04}" type="pres">
      <dgm:prSet presAssocID="{7EBC88FC-535B-45E9-8000-E31E5D74AA9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F683CE-EF60-4F3C-9E80-0AD9E3AFF377}" srcId="{480E3A3F-5354-4D01-B66F-85153139B6D6}" destId="{7EBC88FC-535B-45E9-8000-E31E5D74AA91}" srcOrd="1" destOrd="0" parTransId="{55179D25-63A3-465F-840D-71DFBCB6FA76}" sibTransId="{A0184A83-BB3D-47A0-8216-C2BC0840F352}"/>
    <dgm:cxn modelId="{3C9AA252-7084-493B-957C-BC8B5DF23507}" srcId="{480E3A3F-5354-4D01-B66F-85153139B6D6}" destId="{790086BA-F5AE-49B7-A09A-BAF1B5DBD66B}" srcOrd="0" destOrd="0" parTransId="{402AD31D-BCA1-4A46-BE61-3AE6C4B7BE09}" sibTransId="{27364FD6-D326-4092-B9C6-B77D93336BE3}"/>
    <dgm:cxn modelId="{80D82995-4BD4-4BAB-95A3-1C24BE78EB24}" type="presOf" srcId="{27364FD6-D326-4092-B9C6-B77D93336BE3}" destId="{49E052CD-3EAA-4A73-8B16-63AFC0878B7C}" srcOrd="1" destOrd="0" presId="urn:microsoft.com/office/officeart/2005/8/layout/process1"/>
    <dgm:cxn modelId="{61BB88B5-6178-4CD1-89CD-88F30C9C935D}" type="presOf" srcId="{7EBC88FC-535B-45E9-8000-E31E5D74AA91}" destId="{6DE044EB-3B08-466E-A211-3191505B4B04}" srcOrd="0" destOrd="0" presId="urn:microsoft.com/office/officeart/2005/8/layout/process1"/>
    <dgm:cxn modelId="{AF56726F-3B1B-4FE4-82C2-39B9519018CE}" type="presOf" srcId="{27364FD6-D326-4092-B9C6-B77D93336BE3}" destId="{0ABBF043-6FAD-44D4-9B17-0FD4CC87D2B5}" srcOrd="0" destOrd="0" presId="urn:microsoft.com/office/officeart/2005/8/layout/process1"/>
    <dgm:cxn modelId="{FBD9CE64-CC69-4ADF-821C-FCAC638D69C8}" type="presOf" srcId="{480E3A3F-5354-4D01-B66F-85153139B6D6}" destId="{61A72691-ECF7-428B-B25D-D578DFDE874B}" srcOrd="0" destOrd="0" presId="urn:microsoft.com/office/officeart/2005/8/layout/process1"/>
    <dgm:cxn modelId="{6C2CFEB2-F917-44E2-862F-62252B089398}" type="presOf" srcId="{790086BA-F5AE-49B7-A09A-BAF1B5DBD66B}" destId="{BBF0FF08-F0C5-47E5-B941-9FC3D5895C6D}" srcOrd="0" destOrd="0" presId="urn:microsoft.com/office/officeart/2005/8/layout/process1"/>
    <dgm:cxn modelId="{41E8CA6D-7D50-4F30-88C0-ABF0C5950E20}" type="presParOf" srcId="{61A72691-ECF7-428B-B25D-D578DFDE874B}" destId="{BBF0FF08-F0C5-47E5-B941-9FC3D5895C6D}" srcOrd="0" destOrd="0" presId="urn:microsoft.com/office/officeart/2005/8/layout/process1"/>
    <dgm:cxn modelId="{83ACFE70-5D8F-4FEA-B0BB-0D4D4A6F22CC}" type="presParOf" srcId="{61A72691-ECF7-428B-B25D-D578DFDE874B}" destId="{0ABBF043-6FAD-44D4-9B17-0FD4CC87D2B5}" srcOrd="1" destOrd="0" presId="urn:microsoft.com/office/officeart/2005/8/layout/process1"/>
    <dgm:cxn modelId="{92A8BD3B-B3FD-463E-B1E0-651FD094AD72}" type="presParOf" srcId="{0ABBF043-6FAD-44D4-9B17-0FD4CC87D2B5}" destId="{49E052CD-3EAA-4A73-8B16-63AFC0878B7C}" srcOrd="0" destOrd="0" presId="urn:microsoft.com/office/officeart/2005/8/layout/process1"/>
    <dgm:cxn modelId="{8B6DE874-FB6A-4C54-BEEF-562745384037}" type="presParOf" srcId="{61A72691-ECF7-428B-B25D-D578DFDE874B}" destId="{6DE044EB-3B08-466E-A211-3191505B4B04}" srcOrd="2" destOrd="0" presId="urn:microsoft.com/office/officeart/2005/8/layout/process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8242D42-82E5-4CA3-96CA-355D4AEB47F1}" type="doc">
      <dgm:prSet loTypeId="urn:microsoft.com/office/officeart/2005/8/layout/arrow4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7A0BAA-E085-4883-86A9-39A7F02FEC95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Radiographic Apex</a:t>
          </a:r>
          <a:endParaRPr lang="en-US" b="1" dirty="0">
            <a:solidFill>
              <a:schemeClr val="bg1"/>
            </a:solidFill>
          </a:endParaRPr>
        </a:p>
      </dgm:t>
    </dgm:pt>
    <dgm:pt modelId="{6462D8C5-EB98-469F-A33C-8899DD1BA760}" type="parTrans" cxnId="{94623E29-3401-435E-A546-60F2E16EB3FC}">
      <dgm:prSet/>
      <dgm:spPr/>
      <dgm:t>
        <a:bodyPr/>
        <a:lstStyle/>
        <a:p>
          <a:endParaRPr lang="en-US"/>
        </a:p>
      </dgm:t>
    </dgm:pt>
    <dgm:pt modelId="{8F0D7D93-55CE-4D12-8423-D3424B2FD36B}" type="sibTrans" cxnId="{94623E29-3401-435E-A546-60F2E16EB3FC}">
      <dgm:prSet/>
      <dgm:spPr/>
      <dgm:t>
        <a:bodyPr/>
        <a:lstStyle/>
        <a:p>
          <a:endParaRPr lang="en-US"/>
        </a:p>
      </dgm:t>
    </dgm:pt>
    <dgm:pt modelId="{807A4EC4-FAA6-4449-AB1D-64F0E146190C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Anatomic Apex</a:t>
          </a:r>
          <a:endParaRPr lang="en-US" b="1" dirty="0">
            <a:solidFill>
              <a:schemeClr val="bg1"/>
            </a:solidFill>
          </a:endParaRPr>
        </a:p>
      </dgm:t>
    </dgm:pt>
    <dgm:pt modelId="{20DEC113-B0DF-4459-8004-6B0A9A25B71F}" type="parTrans" cxnId="{B3F055FC-6F68-414F-81BE-28FB1D7D045C}">
      <dgm:prSet/>
      <dgm:spPr/>
      <dgm:t>
        <a:bodyPr/>
        <a:lstStyle/>
        <a:p>
          <a:endParaRPr lang="en-US"/>
        </a:p>
      </dgm:t>
    </dgm:pt>
    <dgm:pt modelId="{5AB30FC6-D544-44E6-A498-74D24D2A72B9}" type="sibTrans" cxnId="{B3F055FC-6F68-414F-81BE-28FB1D7D045C}">
      <dgm:prSet/>
      <dgm:spPr/>
      <dgm:t>
        <a:bodyPr/>
        <a:lstStyle/>
        <a:p>
          <a:endParaRPr lang="en-US"/>
        </a:p>
      </dgm:t>
    </dgm:pt>
    <dgm:pt modelId="{918C6624-30E7-4E26-87ED-807BB35C6B08}" type="pres">
      <dgm:prSet presAssocID="{28242D42-82E5-4CA3-96CA-355D4AEB47F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8C32B0-F443-4894-BAAD-F86AF28677C8}" type="pres">
      <dgm:prSet presAssocID="{357A0BAA-E085-4883-86A9-39A7F02FEC95}" presName="upArrow" presStyleLbl="node1" presStyleIdx="0" presStyleCnt="2"/>
      <dgm:spPr/>
    </dgm:pt>
    <dgm:pt modelId="{53049844-6D6A-4B9A-986C-8DB22FE1A3DC}" type="pres">
      <dgm:prSet presAssocID="{357A0BAA-E085-4883-86A9-39A7F02FEC95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D5CA9-E07F-4BC2-9DCE-22CF984DC9BE}" type="pres">
      <dgm:prSet presAssocID="{807A4EC4-FAA6-4449-AB1D-64F0E146190C}" presName="downArrow" presStyleLbl="node1" presStyleIdx="1" presStyleCnt="2"/>
      <dgm:spPr/>
    </dgm:pt>
    <dgm:pt modelId="{30306D45-7F66-469E-9D0B-83796FE82149}" type="pres">
      <dgm:prSet presAssocID="{807A4EC4-FAA6-4449-AB1D-64F0E146190C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F055FC-6F68-414F-81BE-28FB1D7D045C}" srcId="{28242D42-82E5-4CA3-96CA-355D4AEB47F1}" destId="{807A4EC4-FAA6-4449-AB1D-64F0E146190C}" srcOrd="1" destOrd="0" parTransId="{20DEC113-B0DF-4459-8004-6B0A9A25B71F}" sibTransId="{5AB30FC6-D544-44E6-A498-74D24D2A72B9}"/>
    <dgm:cxn modelId="{93E2ACBB-C648-4F4A-B1D3-ECD4EEA56B12}" type="presOf" srcId="{357A0BAA-E085-4883-86A9-39A7F02FEC95}" destId="{53049844-6D6A-4B9A-986C-8DB22FE1A3DC}" srcOrd="0" destOrd="0" presId="urn:microsoft.com/office/officeart/2005/8/layout/arrow4"/>
    <dgm:cxn modelId="{B1CA6305-9C5C-49D8-9981-FC641A906DD2}" type="presOf" srcId="{807A4EC4-FAA6-4449-AB1D-64F0E146190C}" destId="{30306D45-7F66-469E-9D0B-83796FE82149}" srcOrd="0" destOrd="0" presId="urn:microsoft.com/office/officeart/2005/8/layout/arrow4"/>
    <dgm:cxn modelId="{0FAE9BB9-EAF0-4EB3-81F2-824BA6A84B02}" type="presOf" srcId="{28242D42-82E5-4CA3-96CA-355D4AEB47F1}" destId="{918C6624-30E7-4E26-87ED-807BB35C6B08}" srcOrd="0" destOrd="0" presId="urn:microsoft.com/office/officeart/2005/8/layout/arrow4"/>
    <dgm:cxn modelId="{94623E29-3401-435E-A546-60F2E16EB3FC}" srcId="{28242D42-82E5-4CA3-96CA-355D4AEB47F1}" destId="{357A0BAA-E085-4883-86A9-39A7F02FEC95}" srcOrd="0" destOrd="0" parTransId="{6462D8C5-EB98-469F-A33C-8899DD1BA760}" sibTransId="{8F0D7D93-55CE-4D12-8423-D3424B2FD36B}"/>
    <dgm:cxn modelId="{3D3D4681-83EF-4410-8FB4-A21F806002A6}" type="presParOf" srcId="{918C6624-30E7-4E26-87ED-807BB35C6B08}" destId="{628C32B0-F443-4894-BAAD-F86AF28677C8}" srcOrd="0" destOrd="0" presId="urn:microsoft.com/office/officeart/2005/8/layout/arrow4"/>
    <dgm:cxn modelId="{548D2A23-40C5-461E-93CC-C924ECA3DBB6}" type="presParOf" srcId="{918C6624-30E7-4E26-87ED-807BB35C6B08}" destId="{53049844-6D6A-4B9A-986C-8DB22FE1A3DC}" srcOrd="1" destOrd="0" presId="urn:microsoft.com/office/officeart/2005/8/layout/arrow4"/>
    <dgm:cxn modelId="{03A459F8-62CA-41AB-91E4-6A5C17F1798D}" type="presParOf" srcId="{918C6624-30E7-4E26-87ED-807BB35C6B08}" destId="{C56D5CA9-E07F-4BC2-9DCE-22CF984DC9BE}" srcOrd="2" destOrd="0" presId="urn:microsoft.com/office/officeart/2005/8/layout/arrow4"/>
    <dgm:cxn modelId="{3854940A-B2CA-43E9-9952-30EE9B8BD1EE}" type="presParOf" srcId="{918C6624-30E7-4E26-87ED-807BB35C6B08}" destId="{30306D45-7F66-469E-9D0B-83796FE82149}" srcOrd="3" destOrd="0" presId="urn:microsoft.com/office/officeart/2005/8/layout/arrow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9A1FF17-4934-4CD8-82CE-3A50401DEE3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A7F04-3A4C-4372-8935-64C79618911A}">
      <dgm:prSet/>
      <dgm:spPr/>
      <dgm:t>
        <a:bodyPr/>
        <a:lstStyle/>
        <a:p>
          <a:pPr algn="ctr"/>
          <a:r>
            <a:rPr lang="en-US" b="1" i="0" dirty="0" smtClean="0"/>
            <a:t>ANATOMIC APEX</a:t>
          </a:r>
          <a:r>
            <a:rPr lang="en-US" b="0" i="0" dirty="0" smtClean="0"/>
            <a:t>: </a:t>
          </a:r>
        </a:p>
        <a:p>
          <a:pPr algn="l"/>
          <a:r>
            <a:rPr lang="en-US" b="0" i="0" dirty="0" smtClean="0"/>
            <a:t>The real apex of the tooth, appreciated after extraction of the tooth</a:t>
          </a:r>
          <a:endParaRPr lang="en-US" dirty="0"/>
        </a:p>
      </dgm:t>
    </dgm:pt>
    <dgm:pt modelId="{8DE1ADFD-6A55-495E-9050-09BCC09D6D20}" type="parTrans" cxnId="{B496FAD8-7BEF-4B86-AFD0-CA41AEEA95B1}">
      <dgm:prSet/>
      <dgm:spPr/>
      <dgm:t>
        <a:bodyPr/>
        <a:lstStyle/>
        <a:p>
          <a:endParaRPr lang="en-US"/>
        </a:p>
      </dgm:t>
    </dgm:pt>
    <dgm:pt modelId="{AD643151-3B3E-43B3-9FF4-DD373132D11E}" type="sibTrans" cxnId="{B496FAD8-7BEF-4B86-AFD0-CA41AEEA95B1}">
      <dgm:prSet/>
      <dgm:spPr/>
      <dgm:t>
        <a:bodyPr/>
        <a:lstStyle/>
        <a:p>
          <a:endParaRPr lang="en-US"/>
        </a:p>
      </dgm:t>
    </dgm:pt>
    <dgm:pt modelId="{8AE53C5F-0E3A-4AA8-A490-B38291711412}">
      <dgm:prSet/>
      <dgm:spPr/>
      <dgm:t>
        <a:bodyPr/>
        <a:lstStyle/>
        <a:p>
          <a:pPr algn="ctr"/>
          <a:r>
            <a:rPr lang="en-US" b="1" i="0" dirty="0" smtClean="0"/>
            <a:t>RADIOGRAPHIC APEX</a:t>
          </a:r>
          <a:r>
            <a:rPr lang="en-US" b="0" i="0" dirty="0" smtClean="0"/>
            <a:t>:</a:t>
          </a:r>
        </a:p>
        <a:p>
          <a:pPr algn="l"/>
          <a:r>
            <a:rPr lang="en-US" b="0" i="0" dirty="0" smtClean="0"/>
            <a:t> The apex of the root tip as appreciated on the radiograph </a:t>
          </a:r>
          <a:endParaRPr lang="en-US" dirty="0"/>
        </a:p>
      </dgm:t>
    </dgm:pt>
    <dgm:pt modelId="{F374E95A-154F-45FC-BB9C-F1F0035FF1BD}" type="parTrans" cxnId="{316BBEFE-95D4-4A93-8128-6E5C8907D30F}">
      <dgm:prSet/>
      <dgm:spPr/>
      <dgm:t>
        <a:bodyPr/>
        <a:lstStyle/>
        <a:p>
          <a:endParaRPr lang="en-US"/>
        </a:p>
      </dgm:t>
    </dgm:pt>
    <dgm:pt modelId="{0AF68900-6ED6-4BA2-BE29-3C4E2E3BC32B}" type="sibTrans" cxnId="{316BBEFE-95D4-4A93-8128-6E5C8907D30F}">
      <dgm:prSet/>
      <dgm:spPr/>
      <dgm:t>
        <a:bodyPr/>
        <a:lstStyle/>
        <a:p>
          <a:endParaRPr lang="en-US"/>
        </a:p>
      </dgm:t>
    </dgm:pt>
    <dgm:pt modelId="{83272F39-48B0-4D67-91F4-77959B0B3CD1}">
      <dgm:prSet/>
      <dgm:spPr/>
      <dgm:t>
        <a:bodyPr/>
        <a:lstStyle/>
        <a:p>
          <a:pPr algn="ctr"/>
          <a:r>
            <a:rPr lang="en-US" b="1" i="0" dirty="0" smtClean="0"/>
            <a:t>DCJ</a:t>
          </a:r>
          <a:r>
            <a:rPr lang="en-US" b="0" i="0" dirty="0" smtClean="0"/>
            <a:t>:</a:t>
          </a:r>
        </a:p>
        <a:p>
          <a:pPr algn="l"/>
          <a:r>
            <a:rPr lang="en-US" b="0" i="0" dirty="0" smtClean="0"/>
            <a:t> A histological feature – almost coincides with the minor diameter (apical constriction) – 0.2 – 0.5mm away from the minor diameter</a:t>
          </a:r>
          <a:endParaRPr lang="en-US" b="0" i="0" dirty="0"/>
        </a:p>
      </dgm:t>
    </dgm:pt>
    <dgm:pt modelId="{EDC6BE26-4396-4F26-887B-897F19C60603}" type="parTrans" cxnId="{C5DC5B80-2D7F-47B8-A56D-FA7BC325CE61}">
      <dgm:prSet/>
      <dgm:spPr/>
      <dgm:t>
        <a:bodyPr/>
        <a:lstStyle/>
        <a:p>
          <a:endParaRPr lang="en-US"/>
        </a:p>
      </dgm:t>
    </dgm:pt>
    <dgm:pt modelId="{C73B4304-0440-4FD8-A578-E7F78746B080}" type="sibTrans" cxnId="{C5DC5B80-2D7F-47B8-A56D-FA7BC325CE61}">
      <dgm:prSet/>
      <dgm:spPr/>
      <dgm:t>
        <a:bodyPr/>
        <a:lstStyle/>
        <a:p>
          <a:endParaRPr lang="en-US"/>
        </a:p>
      </dgm:t>
    </dgm:pt>
    <dgm:pt modelId="{D9BF316A-F116-4C0C-92B6-A8E2D41D8BD1}" type="pres">
      <dgm:prSet presAssocID="{D9A1FF17-4934-4CD8-82CE-3A50401DEE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769C2-5236-4900-8424-4EDDE42523DA}" type="pres">
      <dgm:prSet presAssocID="{BE4A7F04-3A4C-4372-8935-64C7961891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2F910-52F8-486B-B6C7-5822236BB8ED}" type="pres">
      <dgm:prSet presAssocID="{AD643151-3B3E-43B3-9FF4-DD373132D11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E12D16A-15A4-40A0-BE16-9FB0ECA1054F}" type="pres">
      <dgm:prSet presAssocID="{AD643151-3B3E-43B3-9FF4-DD373132D11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1F8A64E-E076-46B3-8773-C360853CF99A}" type="pres">
      <dgm:prSet presAssocID="{8AE53C5F-0E3A-4AA8-A490-B3829171141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D9D24-3000-4269-A5EA-EC48A012AA33}" type="pres">
      <dgm:prSet presAssocID="{0AF68900-6ED6-4BA2-BE29-3C4E2E3BC32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5A86244-3E47-4069-BFF4-C8E47870C9FD}" type="pres">
      <dgm:prSet presAssocID="{0AF68900-6ED6-4BA2-BE29-3C4E2E3BC32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057DD25-970A-43FC-8466-01BEC0A2B0AF}" type="pres">
      <dgm:prSet presAssocID="{83272F39-48B0-4D67-91F4-77959B0B3CD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96FAD8-7BEF-4B86-AFD0-CA41AEEA95B1}" srcId="{D9A1FF17-4934-4CD8-82CE-3A50401DEE33}" destId="{BE4A7F04-3A4C-4372-8935-64C79618911A}" srcOrd="0" destOrd="0" parTransId="{8DE1ADFD-6A55-495E-9050-09BCC09D6D20}" sibTransId="{AD643151-3B3E-43B3-9FF4-DD373132D11E}"/>
    <dgm:cxn modelId="{E1C461F3-2EAC-436D-82F5-88A506F894FB}" type="presOf" srcId="{D9A1FF17-4934-4CD8-82CE-3A50401DEE33}" destId="{D9BF316A-F116-4C0C-92B6-A8E2D41D8BD1}" srcOrd="0" destOrd="0" presId="urn:microsoft.com/office/officeart/2005/8/layout/process1"/>
    <dgm:cxn modelId="{316BBEFE-95D4-4A93-8128-6E5C8907D30F}" srcId="{D9A1FF17-4934-4CD8-82CE-3A50401DEE33}" destId="{8AE53C5F-0E3A-4AA8-A490-B38291711412}" srcOrd="1" destOrd="0" parTransId="{F374E95A-154F-45FC-BB9C-F1F0035FF1BD}" sibTransId="{0AF68900-6ED6-4BA2-BE29-3C4E2E3BC32B}"/>
    <dgm:cxn modelId="{A7B10397-7F4B-4350-A29A-12DDDECEC09E}" type="presOf" srcId="{83272F39-48B0-4D67-91F4-77959B0B3CD1}" destId="{5057DD25-970A-43FC-8466-01BEC0A2B0AF}" srcOrd="0" destOrd="0" presId="urn:microsoft.com/office/officeart/2005/8/layout/process1"/>
    <dgm:cxn modelId="{CBEB0115-DCA8-43EF-9A95-246134EF77B5}" type="presOf" srcId="{0AF68900-6ED6-4BA2-BE29-3C4E2E3BC32B}" destId="{85A86244-3E47-4069-BFF4-C8E47870C9FD}" srcOrd="1" destOrd="0" presId="urn:microsoft.com/office/officeart/2005/8/layout/process1"/>
    <dgm:cxn modelId="{D4A9A2D6-97E4-4B16-983B-C733A5B7855B}" type="presOf" srcId="{0AF68900-6ED6-4BA2-BE29-3C4E2E3BC32B}" destId="{255D9D24-3000-4269-A5EA-EC48A012AA33}" srcOrd="0" destOrd="0" presId="urn:microsoft.com/office/officeart/2005/8/layout/process1"/>
    <dgm:cxn modelId="{106EBDB8-288F-420A-BAB6-D2610DC1DE62}" type="presOf" srcId="{BE4A7F04-3A4C-4372-8935-64C79618911A}" destId="{BFA769C2-5236-4900-8424-4EDDE42523DA}" srcOrd="0" destOrd="0" presId="urn:microsoft.com/office/officeart/2005/8/layout/process1"/>
    <dgm:cxn modelId="{A8646A38-F63B-4232-96D7-93F279B6A1D9}" type="presOf" srcId="{AD643151-3B3E-43B3-9FF4-DD373132D11E}" destId="{4E12D16A-15A4-40A0-BE16-9FB0ECA1054F}" srcOrd="1" destOrd="0" presId="urn:microsoft.com/office/officeart/2005/8/layout/process1"/>
    <dgm:cxn modelId="{65747760-417E-4099-A7C2-6A33FE9E4D53}" type="presOf" srcId="{8AE53C5F-0E3A-4AA8-A490-B38291711412}" destId="{E1F8A64E-E076-46B3-8773-C360853CF99A}" srcOrd="0" destOrd="0" presId="urn:microsoft.com/office/officeart/2005/8/layout/process1"/>
    <dgm:cxn modelId="{F4063C8C-C0E4-41C7-AAB1-5BEE7238E7AE}" type="presOf" srcId="{AD643151-3B3E-43B3-9FF4-DD373132D11E}" destId="{0652F910-52F8-486B-B6C7-5822236BB8ED}" srcOrd="0" destOrd="0" presId="urn:microsoft.com/office/officeart/2005/8/layout/process1"/>
    <dgm:cxn modelId="{C5DC5B80-2D7F-47B8-A56D-FA7BC325CE61}" srcId="{D9A1FF17-4934-4CD8-82CE-3A50401DEE33}" destId="{83272F39-48B0-4D67-91F4-77959B0B3CD1}" srcOrd="2" destOrd="0" parTransId="{EDC6BE26-4396-4F26-887B-897F19C60603}" sibTransId="{C73B4304-0440-4FD8-A578-E7F78746B080}"/>
    <dgm:cxn modelId="{A1A276F1-4E00-433C-98AF-04AB0147901E}" type="presParOf" srcId="{D9BF316A-F116-4C0C-92B6-A8E2D41D8BD1}" destId="{BFA769C2-5236-4900-8424-4EDDE42523DA}" srcOrd="0" destOrd="0" presId="urn:microsoft.com/office/officeart/2005/8/layout/process1"/>
    <dgm:cxn modelId="{664E413A-FD28-48B1-A9CC-218FA43340F0}" type="presParOf" srcId="{D9BF316A-F116-4C0C-92B6-A8E2D41D8BD1}" destId="{0652F910-52F8-486B-B6C7-5822236BB8ED}" srcOrd="1" destOrd="0" presId="urn:microsoft.com/office/officeart/2005/8/layout/process1"/>
    <dgm:cxn modelId="{03613D47-5AE2-46BD-8912-6EA31034DC0F}" type="presParOf" srcId="{0652F910-52F8-486B-B6C7-5822236BB8ED}" destId="{4E12D16A-15A4-40A0-BE16-9FB0ECA1054F}" srcOrd="0" destOrd="0" presId="urn:microsoft.com/office/officeart/2005/8/layout/process1"/>
    <dgm:cxn modelId="{855A69DB-C657-4FB6-90C4-2166E6A4A37B}" type="presParOf" srcId="{D9BF316A-F116-4C0C-92B6-A8E2D41D8BD1}" destId="{E1F8A64E-E076-46B3-8773-C360853CF99A}" srcOrd="2" destOrd="0" presId="urn:microsoft.com/office/officeart/2005/8/layout/process1"/>
    <dgm:cxn modelId="{2F705D13-51BA-48A2-BE65-B4D9361F4A0A}" type="presParOf" srcId="{D9BF316A-F116-4C0C-92B6-A8E2D41D8BD1}" destId="{255D9D24-3000-4269-A5EA-EC48A012AA33}" srcOrd="3" destOrd="0" presId="urn:microsoft.com/office/officeart/2005/8/layout/process1"/>
    <dgm:cxn modelId="{A56706B3-0650-4B68-B01B-6BFC380081A0}" type="presParOf" srcId="{255D9D24-3000-4269-A5EA-EC48A012AA33}" destId="{85A86244-3E47-4069-BFF4-C8E47870C9FD}" srcOrd="0" destOrd="0" presId="urn:microsoft.com/office/officeart/2005/8/layout/process1"/>
    <dgm:cxn modelId="{6656ED94-A037-4B11-8F24-50C77121FFE2}" type="presParOf" srcId="{D9BF316A-F116-4C0C-92B6-A8E2D41D8BD1}" destId="{5057DD25-970A-43FC-8466-01BEC0A2B0AF}" srcOrd="4" destOrd="0" presId="urn:microsoft.com/office/officeart/2005/8/layout/process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2A62D78-B355-464C-A351-81AEFE657A7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4921A2-8BF9-4712-A8F0-2E06F3E7B6BE}">
      <dgm:prSet/>
      <dgm:spPr/>
      <dgm:t>
        <a:bodyPr/>
        <a:lstStyle/>
        <a:p>
          <a:pPr rtl="0"/>
          <a:r>
            <a:rPr lang="en-US" dirty="0" smtClean="0"/>
            <a:t>Narrow,	ribbon-shaped	communication	between  canals  that  contains  TWO ROOT  pulp   /  </a:t>
          </a:r>
          <a:r>
            <a:rPr lang="en-US" dirty="0" err="1" smtClean="0"/>
            <a:t>pulpally</a:t>
          </a:r>
          <a:r>
            <a:rPr lang="en-US" dirty="0" smtClean="0"/>
            <a:t> derived tissue.</a:t>
          </a:r>
          <a:endParaRPr lang="en-US" dirty="0"/>
        </a:p>
      </dgm:t>
    </dgm:pt>
    <dgm:pt modelId="{068D6B88-CEB1-4DC9-A5FB-E02EEF2FB2A1}" type="parTrans" cxnId="{410E8719-E9A4-4345-AAF5-C4141DDA9348}">
      <dgm:prSet/>
      <dgm:spPr/>
      <dgm:t>
        <a:bodyPr/>
        <a:lstStyle/>
        <a:p>
          <a:endParaRPr lang="en-US"/>
        </a:p>
      </dgm:t>
    </dgm:pt>
    <dgm:pt modelId="{05E7747B-8668-4871-BDF1-737F4C04C082}" type="sibTrans" cxnId="{410E8719-E9A4-4345-AAF5-C4141DDA9348}">
      <dgm:prSet/>
      <dgm:spPr/>
      <dgm:t>
        <a:bodyPr/>
        <a:lstStyle/>
        <a:p>
          <a:endParaRPr lang="en-US"/>
        </a:p>
      </dgm:t>
    </dgm:pt>
    <dgm:pt modelId="{9E67392B-AAA6-4DE1-A492-4D25246B265A}" type="pres">
      <dgm:prSet presAssocID="{B2A62D78-B355-464C-A351-81AEFE657A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70C330-2A62-4F4C-92BB-D450C78041D2}" type="pres">
      <dgm:prSet presAssocID="{EF4921A2-8BF9-4712-A8F0-2E06F3E7B6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0E8719-E9A4-4345-AAF5-C4141DDA9348}" srcId="{B2A62D78-B355-464C-A351-81AEFE657A74}" destId="{EF4921A2-8BF9-4712-A8F0-2E06F3E7B6BE}" srcOrd="0" destOrd="0" parTransId="{068D6B88-CEB1-4DC9-A5FB-E02EEF2FB2A1}" sibTransId="{05E7747B-8668-4871-BDF1-737F4C04C082}"/>
    <dgm:cxn modelId="{56F18A41-0C63-4094-8F99-7E6847D54254}" type="presOf" srcId="{EF4921A2-8BF9-4712-A8F0-2E06F3E7B6BE}" destId="{1970C330-2A62-4F4C-92BB-D450C78041D2}" srcOrd="0" destOrd="0" presId="urn:microsoft.com/office/officeart/2005/8/layout/vList2"/>
    <dgm:cxn modelId="{9FF273D4-1668-464D-AC8D-8F953E875D24}" type="presOf" srcId="{B2A62D78-B355-464C-A351-81AEFE657A74}" destId="{9E67392B-AAA6-4DE1-A492-4D25246B265A}" srcOrd="0" destOrd="0" presId="urn:microsoft.com/office/officeart/2005/8/layout/vList2"/>
    <dgm:cxn modelId="{BC919524-3DBF-452E-88D1-222FA3501989}" type="presParOf" srcId="{9E67392B-AAA6-4DE1-A492-4D25246B265A}" destId="{1970C330-2A62-4F4C-92BB-D450C78041D2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4E83A18-BF7E-401F-9806-FCE8C579451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945237-C147-4386-B6E1-AC28DB9C05FB}">
      <dgm:prSet/>
      <dgm:spPr/>
      <dgm:t>
        <a:bodyPr/>
        <a:lstStyle/>
        <a:p>
          <a:pPr rtl="0"/>
          <a:r>
            <a:rPr lang="en-US" dirty="0" smtClean="0"/>
            <a:t>It was found that the percentage of occurrence of isthmus  increases continuously for every 1mm from the apex for the  first 4mm.</a:t>
          </a:r>
          <a:endParaRPr lang="en-US" dirty="0"/>
        </a:p>
      </dgm:t>
    </dgm:pt>
    <dgm:pt modelId="{0DD4D932-1076-423D-A636-08ECE7E4CC74}" type="parTrans" cxnId="{3532E02B-9037-4986-AE17-D0E466C82845}">
      <dgm:prSet/>
      <dgm:spPr/>
      <dgm:t>
        <a:bodyPr/>
        <a:lstStyle/>
        <a:p>
          <a:endParaRPr lang="en-US"/>
        </a:p>
      </dgm:t>
    </dgm:pt>
    <dgm:pt modelId="{6D6B9D25-7346-4727-A19F-45E5868FDBB5}" type="sibTrans" cxnId="{3532E02B-9037-4986-AE17-D0E466C82845}">
      <dgm:prSet/>
      <dgm:spPr/>
      <dgm:t>
        <a:bodyPr/>
        <a:lstStyle/>
        <a:p>
          <a:endParaRPr lang="en-US"/>
        </a:p>
      </dgm:t>
    </dgm:pt>
    <dgm:pt modelId="{782E3CF9-F6EE-412A-AF6C-48C851AEA2BD}" type="pres">
      <dgm:prSet presAssocID="{04E83A18-BF7E-401F-9806-FCE8C57945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F84170-2F04-4581-B6D6-548BFCF42473}" type="pres">
      <dgm:prSet presAssocID="{1D945237-C147-4386-B6E1-AC28DB9C05F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32E02B-9037-4986-AE17-D0E466C82845}" srcId="{04E83A18-BF7E-401F-9806-FCE8C5794510}" destId="{1D945237-C147-4386-B6E1-AC28DB9C05FB}" srcOrd="0" destOrd="0" parTransId="{0DD4D932-1076-423D-A636-08ECE7E4CC74}" sibTransId="{6D6B9D25-7346-4727-A19F-45E5868FDBB5}"/>
    <dgm:cxn modelId="{B9C72FBC-D0BE-4F9B-A01C-9029E8BA2B0E}" type="presOf" srcId="{1D945237-C147-4386-B6E1-AC28DB9C05FB}" destId="{7BF84170-2F04-4581-B6D6-548BFCF42473}" srcOrd="0" destOrd="0" presId="urn:microsoft.com/office/officeart/2005/8/layout/vList2"/>
    <dgm:cxn modelId="{9D6EC59A-4D1C-4F59-9C94-C32DE20E4C68}" type="presOf" srcId="{04E83A18-BF7E-401F-9806-FCE8C5794510}" destId="{782E3CF9-F6EE-412A-AF6C-48C851AEA2BD}" srcOrd="0" destOrd="0" presId="urn:microsoft.com/office/officeart/2005/8/layout/vList2"/>
    <dgm:cxn modelId="{6B8FB47E-6E4D-4D50-AF08-AE6FDC346557}" type="presParOf" srcId="{782E3CF9-F6EE-412A-AF6C-48C851AEA2BD}" destId="{7BF84170-2F04-4581-B6D6-548BFCF42473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21B8948-E23D-4765-8361-4E28CC145A3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73B625-1EB9-4C36-B8D4-A03E61FB09C1}">
      <dgm:prSet/>
      <dgm:spPr/>
      <dgm:t>
        <a:bodyPr/>
        <a:lstStyle/>
        <a:p>
          <a:pPr rtl="0"/>
          <a:r>
            <a:rPr lang="en-US" b="1" dirty="0" smtClean="0"/>
            <a:t>Type III</a:t>
          </a:r>
          <a:endParaRPr lang="en-US" dirty="0"/>
        </a:p>
      </dgm:t>
    </dgm:pt>
    <dgm:pt modelId="{6E2B98E1-F59E-4DAB-99C8-BC4ECA072DC1}" type="parTrans" cxnId="{3F484C52-0840-47F9-842F-E11D0C0B8009}">
      <dgm:prSet/>
      <dgm:spPr/>
      <dgm:t>
        <a:bodyPr/>
        <a:lstStyle/>
        <a:p>
          <a:endParaRPr lang="en-US"/>
        </a:p>
      </dgm:t>
    </dgm:pt>
    <dgm:pt modelId="{2D169FB0-6718-488C-A0BB-80CEE25E25FF}" type="sibTrans" cxnId="{3F484C52-0840-47F9-842F-E11D0C0B8009}">
      <dgm:prSet/>
      <dgm:spPr/>
      <dgm:t>
        <a:bodyPr/>
        <a:lstStyle/>
        <a:p>
          <a:endParaRPr lang="en-US"/>
        </a:p>
      </dgm:t>
    </dgm:pt>
    <dgm:pt modelId="{EA01752A-771D-47DE-95B9-36A94694DA66}">
      <dgm:prSet/>
      <dgm:spPr/>
      <dgm:t>
        <a:bodyPr/>
        <a:lstStyle/>
        <a:p>
          <a:pPr rtl="0"/>
          <a:r>
            <a:rPr lang="en-US" dirty="0" smtClean="0"/>
            <a:t>Very short complete isthmus between two canals.</a:t>
          </a:r>
          <a:endParaRPr lang="en-US" dirty="0"/>
        </a:p>
      </dgm:t>
    </dgm:pt>
    <dgm:pt modelId="{7E0F3239-F40E-4006-A9FA-16F5D2615583}" type="parTrans" cxnId="{B06FC5C9-397A-4C47-B7F4-2DE7C4B82285}">
      <dgm:prSet/>
      <dgm:spPr/>
      <dgm:t>
        <a:bodyPr/>
        <a:lstStyle/>
        <a:p>
          <a:endParaRPr lang="en-US"/>
        </a:p>
      </dgm:t>
    </dgm:pt>
    <dgm:pt modelId="{04C3B367-9C8D-4EB8-BB8F-0A1E6DD7A6FE}" type="sibTrans" cxnId="{B06FC5C9-397A-4C47-B7F4-2DE7C4B82285}">
      <dgm:prSet/>
      <dgm:spPr/>
      <dgm:t>
        <a:bodyPr/>
        <a:lstStyle/>
        <a:p>
          <a:endParaRPr lang="en-US"/>
        </a:p>
      </dgm:t>
    </dgm:pt>
    <dgm:pt modelId="{F1FE3283-D945-433B-A5E2-0AC0190EDED4}" type="pres">
      <dgm:prSet presAssocID="{121B8948-E23D-4765-8361-4E28CC145A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F6A6AD-3B74-4BEC-B99B-6EEFD922925E}" type="pres">
      <dgm:prSet presAssocID="{3B73B625-1EB9-4C36-B8D4-A03E61FB09C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6FC5C9-397A-4C47-B7F4-2DE7C4B82285}" srcId="{3B73B625-1EB9-4C36-B8D4-A03E61FB09C1}" destId="{EA01752A-771D-47DE-95B9-36A94694DA66}" srcOrd="0" destOrd="0" parTransId="{7E0F3239-F40E-4006-A9FA-16F5D2615583}" sibTransId="{04C3B367-9C8D-4EB8-BB8F-0A1E6DD7A6FE}"/>
    <dgm:cxn modelId="{1DB81EF0-70D8-4807-99E8-5BB554943B47}" type="presOf" srcId="{3B73B625-1EB9-4C36-B8D4-A03E61FB09C1}" destId="{41F6A6AD-3B74-4BEC-B99B-6EEFD922925E}" srcOrd="0" destOrd="0" presId="urn:microsoft.com/office/officeart/2005/8/layout/process1"/>
    <dgm:cxn modelId="{B878BAFA-BD1D-4B40-954B-258D15727A65}" type="presOf" srcId="{EA01752A-771D-47DE-95B9-36A94694DA66}" destId="{41F6A6AD-3B74-4BEC-B99B-6EEFD922925E}" srcOrd="0" destOrd="1" presId="urn:microsoft.com/office/officeart/2005/8/layout/process1"/>
    <dgm:cxn modelId="{3F484C52-0840-47F9-842F-E11D0C0B8009}" srcId="{121B8948-E23D-4765-8361-4E28CC145A30}" destId="{3B73B625-1EB9-4C36-B8D4-A03E61FB09C1}" srcOrd="0" destOrd="0" parTransId="{6E2B98E1-F59E-4DAB-99C8-BC4ECA072DC1}" sibTransId="{2D169FB0-6718-488C-A0BB-80CEE25E25FF}"/>
    <dgm:cxn modelId="{EEC92C5D-436C-4486-9847-C0EEE67ADA5B}" type="presOf" srcId="{121B8948-E23D-4765-8361-4E28CC145A30}" destId="{F1FE3283-D945-433B-A5E2-0AC0190EDED4}" srcOrd="0" destOrd="0" presId="urn:microsoft.com/office/officeart/2005/8/layout/process1"/>
    <dgm:cxn modelId="{90B72B7C-0B85-4D43-ACE3-443F442C4C9A}" type="presParOf" srcId="{F1FE3283-D945-433B-A5E2-0AC0190EDED4}" destId="{41F6A6AD-3B74-4BEC-B99B-6EEFD922925E}" srcOrd="0" destOrd="0" presId="urn:microsoft.com/office/officeart/2005/8/layout/process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3623391-2180-4A3B-96A0-E084BDFE28B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6605A4-F917-46F9-83D4-331690B4DCFD}">
      <dgm:prSet/>
      <dgm:spPr/>
      <dgm:t>
        <a:bodyPr/>
        <a:lstStyle/>
        <a:p>
          <a:pPr rtl="0"/>
          <a:r>
            <a:rPr lang="en-US" b="1" dirty="0" smtClean="0"/>
            <a:t>Type I</a:t>
          </a:r>
          <a:endParaRPr lang="en-US" dirty="0"/>
        </a:p>
      </dgm:t>
    </dgm:pt>
    <dgm:pt modelId="{409725BD-2C35-4FB1-94EF-23958F49DA76}" type="parTrans" cxnId="{36218868-1C0B-4168-8EB1-78C9D1320692}">
      <dgm:prSet/>
      <dgm:spPr/>
      <dgm:t>
        <a:bodyPr/>
        <a:lstStyle/>
        <a:p>
          <a:endParaRPr lang="en-US"/>
        </a:p>
      </dgm:t>
    </dgm:pt>
    <dgm:pt modelId="{A11563EA-4043-48AE-8CB1-34648830DAAC}" type="sibTrans" cxnId="{36218868-1C0B-4168-8EB1-78C9D1320692}">
      <dgm:prSet/>
      <dgm:spPr/>
      <dgm:t>
        <a:bodyPr/>
        <a:lstStyle/>
        <a:p>
          <a:endParaRPr lang="en-US"/>
        </a:p>
      </dgm:t>
    </dgm:pt>
    <dgm:pt modelId="{79D75747-5CF9-48E7-8639-5665508E5490}">
      <dgm:prSet/>
      <dgm:spPr/>
      <dgm:t>
        <a:bodyPr/>
        <a:lstStyle/>
        <a:p>
          <a:pPr rtl="0"/>
          <a:r>
            <a:rPr lang="en-US" dirty="0" smtClean="0"/>
            <a:t>Incomplete isthmus; faint communication between  two canals.</a:t>
          </a:r>
          <a:endParaRPr lang="en-US" dirty="0"/>
        </a:p>
      </dgm:t>
    </dgm:pt>
    <dgm:pt modelId="{451636FA-247C-48AC-8B03-18907498B01D}" type="parTrans" cxnId="{C8AC84AF-8A55-4695-B49F-8EFA3C790D47}">
      <dgm:prSet/>
      <dgm:spPr/>
      <dgm:t>
        <a:bodyPr/>
        <a:lstStyle/>
        <a:p>
          <a:endParaRPr lang="en-US"/>
        </a:p>
      </dgm:t>
    </dgm:pt>
    <dgm:pt modelId="{EC2E7D83-AF48-4180-9D21-24A1C798050A}" type="sibTrans" cxnId="{C8AC84AF-8A55-4695-B49F-8EFA3C790D47}">
      <dgm:prSet/>
      <dgm:spPr/>
      <dgm:t>
        <a:bodyPr/>
        <a:lstStyle/>
        <a:p>
          <a:endParaRPr lang="en-US"/>
        </a:p>
      </dgm:t>
    </dgm:pt>
    <dgm:pt modelId="{3BC2A6C0-D984-49AD-A47A-E49972475B1F}" type="pres">
      <dgm:prSet presAssocID="{D3623391-2180-4A3B-96A0-E084BDFE28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1A1CE7-A40E-4577-AEF3-8A32F34349E9}" type="pres">
      <dgm:prSet presAssocID="{C36605A4-F917-46F9-83D4-331690B4DCF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AC84AF-8A55-4695-B49F-8EFA3C790D47}" srcId="{C36605A4-F917-46F9-83D4-331690B4DCFD}" destId="{79D75747-5CF9-48E7-8639-5665508E5490}" srcOrd="0" destOrd="0" parTransId="{451636FA-247C-48AC-8B03-18907498B01D}" sibTransId="{EC2E7D83-AF48-4180-9D21-24A1C798050A}"/>
    <dgm:cxn modelId="{959231FE-222C-4C6A-99C6-B2EA527E8225}" type="presOf" srcId="{79D75747-5CF9-48E7-8639-5665508E5490}" destId="{EE1A1CE7-A40E-4577-AEF3-8A32F34349E9}" srcOrd="0" destOrd="1" presId="urn:microsoft.com/office/officeart/2005/8/layout/process1"/>
    <dgm:cxn modelId="{6A117D46-B53E-4C59-9438-449EEC6C1240}" type="presOf" srcId="{D3623391-2180-4A3B-96A0-E084BDFE28B5}" destId="{3BC2A6C0-D984-49AD-A47A-E49972475B1F}" srcOrd="0" destOrd="0" presId="urn:microsoft.com/office/officeart/2005/8/layout/process1"/>
    <dgm:cxn modelId="{36218868-1C0B-4168-8EB1-78C9D1320692}" srcId="{D3623391-2180-4A3B-96A0-E084BDFE28B5}" destId="{C36605A4-F917-46F9-83D4-331690B4DCFD}" srcOrd="0" destOrd="0" parTransId="{409725BD-2C35-4FB1-94EF-23958F49DA76}" sibTransId="{A11563EA-4043-48AE-8CB1-34648830DAAC}"/>
    <dgm:cxn modelId="{1738A2FC-FF9F-4688-BF02-97ED6B8E5685}" type="presOf" srcId="{C36605A4-F917-46F9-83D4-331690B4DCFD}" destId="{EE1A1CE7-A40E-4577-AEF3-8A32F34349E9}" srcOrd="0" destOrd="0" presId="urn:microsoft.com/office/officeart/2005/8/layout/process1"/>
    <dgm:cxn modelId="{16ED6EE6-3198-4F85-A093-50D0F8B669D4}" type="presParOf" srcId="{3BC2A6C0-D984-49AD-A47A-E49972475B1F}" destId="{EE1A1CE7-A40E-4577-AEF3-8A32F34349E9}" srcOrd="0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CFDE8-2620-476E-86AF-A1307448739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CDA989-5F3D-4513-A543-083CDFBF03D5}">
      <dgm:prSet/>
      <dgm:spPr/>
      <dgm:t>
        <a:bodyPr/>
        <a:lstStyle/>
        <a:p>
          <a:pPr rtl="0"/>
          <a:r>
            <a:rPr lang="en-US" dirty="0" smtClean="0"/>
            <a:t>The terminology </a:t>
          </a:r>
          <a:r>
            <a:rPr lang="en-US" b="1" dirty="0" smtClean="0"/>
            <a:t>“PULP SPACE’ </a:t>
          </a:r>
          <a:r>
            <a:rPr lang="en-US" dirty="0" smtClean="0"/>
            <a:t>is  more appropriate than root canal</a:t>
          </a:r>
          <a:endParaRPr lang="en-US" dirty="0"/>
        </a:p>
      </dgm:t>
    </dgm:pt>
    <dgm:pt modelId="{ED0100FB-3163-4FB1-A855-6A3059419F06}" type="parTrans" cxnId="{035596CD-4557-4D58-A46C-A8F189F72E67}">
      <dgm:prSet/>
      <dgm:spPr/>
      <dgm:t>
        <a:bodyPr/>
        <a:lstStyle/>
        <a:p>
          <a:endParaRPr lang="en-US"/>
        </a:p>
      </dgm:t>
    </dgm:pt>
    <dgm:pt modelId="{A76B8FD2-D130-4ACF-AB4E-61B8EBC665A9}" type="sibTrans" cxnId="{035596CD-4557-4D58-A46C-A8F189F72E67}">
      <dgm:prSet/>
      <dgm:spPr/>
      <dgm:t>
        <a:bodyPr/>
        <a:lstStyle/>
        <a:p>
          <a:endParaRPr lang="en-US"/>
        </a:p>
      </dgm:t>
    </dgm:pt>
    <dgm:pt modelId="{B29C0EEF-10BD-4D8D-864C-CBC86C71E688}" type="pres">
      <dgm:prSet presAssocID="{9A8CFDE8-2620-476E-86AF-A130744873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4AFAB1-B3B6-4217-B7AB-AAD3B43D0961}" type="pres">
      <dgm:prSet presAssocID="{E6CDA989-5F3D-4513-A543-083CDFBF03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5596CD-4557-4D58-A46C-A8F189F72E67}" srcId="{9A8CFDE8-2620-476E-86AF-A1307448739E}" destId="{E6CDA989-5F3D-4513-A543-083CDFBF03D5}" srcOrd="0" destOrd="0" parTransId="{ED0100FB-3163-4FB1-A855-6A3059419F06}" sibTransId="{A76B8FD2-D130-4ACF-AB4E-61B8EBC665A9}"/>
    <dgm:cxn modelId="{2F7E7651-DF6C-47EB-BC8D-FD45C909DDCC}" type="presOf" srcId="{E6CDA989-5F3D-4513-A543-083CDFBF03D5}" destId="{F64AFAB1-B3B6-4217-B7AB-AAD3B43D0961}" srcOrd="0" destOrd="0" presId="urn:microsoft.com/office/officeart/2005/8/layout/vList2"/>
    <dgm:cxn modelId="{AE62BBC5-BBBF-434F-A9CB-124B8ABD2EFF}" type="presOf" srcId="{9A8CFDE8-2620-476E-86AF-A1307448739E}" destId="{B29C0EEF-10BD-4D8D-864C-CBC86C71E688}" srcOrd="0" destOrd="0" presId="urn:microsoft.com/office/officeart/2005/8/layout/vList2"/>
    <dgm:cxn modelId="{A18D9BB2-2E75-4AB8-9F3A-0204C946335C}" type="presParOf" srcId="{B29C0EEF-10BD-4D8D-864C-CBC86C71E688}" destId="{F64AFAB1-B3B6-4217-B7AB-AAD3B43D0961}" srcOrd="0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564B0F2-7594-48B0-A8AA-792B3A27F14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5D1A65-6AA5-42AC-A8D8-7FA013111DCD}">
      <dgm:prSet/>
      <dgm:spPr/>
      <dgm:t>
        <a:bodyPr/>
        <a:lstStyle/>
        <a:p>
          <a:pPr rtl="0"/>
          <a:r>
            <a:rPr lang="en-US" b="1" dirty="0" smtClean="0"/>
            <a:t>Type II</a:t>
          </a:r>
          <a:endParaRPr lang="en-US" dirty="0"/>
        </a:p>
      </dgm:t>
    </dgm:pt>
    <dgm:pt modelId="{04E77FCD-5594-4AFD-A8EA-2047AFBA2547}" type="parTrans" cxnId="{425166A1-4502-4C5B-B8EA-5F9D9E0858D4}">
      <dgm:prSet/>
      <dgm:spPr/>
      <dgm:t>
        <a:bodyPr/>
        <a:lstStyle/>
        <a:p>
          <a:endParaRPr lang="en-US"/>
        </a:p>
      </dgm:t>
    </dgm:pt>
    <dgm:pt modelId="{D0B3ED9B-6657-4F32-B943-23A15E2A03F2}" type="sibTrans" cxnId="{425166A1-4502-4C5B-B8EA-5F9D9E0858D4}">
      <dgm:prSet/>
      <dgm:spPr/>
      <dgm:t>
        <a:bodyPr/>
        <a:lstStyle/>
        <a:p>
          <a:endParaRPr lang="en-US"/>
        </a:p>
      </dgm:t>
    </dgm:pt>
    <dgm:pt modelId="{7D416332-106F-4C2E-8710-B80A419FAC6C}">
      <dgm:prSet/>
      <dgm:spPr/>
      <dgm:t>
        <a:bodyPr/>
        <a:lstStyle/>
        <a:p>
          <a:pPr rtl="0"/>
          <a:r>
            <a:rPr lang="en-US" dirty="0" smtClean="0"/>
            <a:t>Characterized by two canals with definite connection  between them.</a:t>
          </a:r>
          <a:endParaRPr lang="en-US" dirty="0"/>
        </a:p>
      </dgm:t>
    </dgm:pt>
    <dgm:pt modelId="{ABFD0532-6B2D-44EE-B597-A22D1E16FEBB}" type="parTrans" cxnId="{FD2274F5-D2BE-409C-A11B-7FCD7D53A2B5}">
      <dgm:prSet/>
      <dgm:spPr/>
      <dgm:t>
        <a:bodyPr/>
        <a:lstStyle/>
        <a:p>
          <a:endParaRPr lang="en-US"/>
        </a:p>
      </dgm:t>
    </dgm:pt>
    <dgm:pt modelId="{B8DA5345-E50E-4F14-8DA3-188B3661AF33}" type="sibTrans" cxnId="{FD2274F5-D2BE-409C-A11B-7FCD7D53A2B5}">
      <dgm:prSet/>
      <dgm:spPr/>
      <dgm:t>
        <a:bodyPr/>
        <a:lstStyle/>
        <a:p>
          <a:endParaRPr lang="en-US"/>
        </a:p>
      </dgm:t>
    </dgm:pt>
    <dgm:pt modelId="{6538AA12-ED8B-4531-982D-DE832AFA5B6F}" type="pres">
      <dgm:prSet presAssocID="{3564B0F2-7594-48B0-A8AA-792B3A27F1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6A28E0-8269-4357-A932-6F54E39D2809}" type="pres">
      <dgm:prSet presAssocID="{D35D1A65-6AA5-42AC-A8D8-7FA013111DC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2274F5-D2BE-409C-A11B-7FCD7D53A2B5}" srcId="{D35D1A65-6AA5-42AC-A8D8-7FA013111DCD}" destId="{7D416332-106F-4C2E-8710-B80A419FAC6C}" srcOrd="0" destOrd="0" parTransId="{ABFD0532-6B2D-44EE-B597-A22D1E16FEBB}" sibTransId="{B8DA5345-E50E-4F14-8DA3-188B3661AF33}"/>
    <dgm:cxn modelId="{1F9B7D6C-B448-457F-865B-80301EA56FE2}" type="presOf" srcId="{D35D1A65-6AA5-42AC-A8D8-7FA013111DCD}" destId="{E86A28E0-8269-4357-A932-6F54E39D2809}" srcOrd="0" destOrd="0" presId="urn:microsoft.com/office/officeart/2005/8/layout/process1"/>
    <dgm:cxn modelId="{48BA090F-CDA8-495F-B0F8-49FBA1048FC5}" type="presOf" srcId="{3564B0F2-7594-48B0-A8AA-792B3A27F141}" destId="{6538AA12-ED8B-4531-982D-DE832AFA5B6F}" srcOrd="0" destOrd="0" presId="urn:microsoft.com/office/officeart/2005/8/layout/process1"/>
    <dgm:cxn modelId="{425166A1-4502-4C5B-B8EA-5F9D9E0858D4}" srcId="{3564B0F2-7594-48B0-A8AA-792B3A27F141}" destId="{D35D1A65-6AA5-42AC-A8D8-7FA013111DCD}" srcOrd="0" destOrd="0" parTransId="{04E77FCD-5594-4AFD-A8EA-2047AFBA2547}" sibTransId="{D0B3ED9B-6657-4F32-B943-23A15E2A03F2}"/>
    <dgm:cxn modelId="{B6C3AED0-C501-4CEB-9573-A51FBC64B920}" type="presOf" srcId="{7D416332-106F-4C2E-8710-B80A419FAC6C}" destId="{E86A28E0-8269-4357-A932-6F54E39D2809}" srcOrd="0" destOrd="1" presId="urn:microsoft.com/office/officeart/2005/8/layout/process1"/>
    <dgm:cxn modelId="{169BCEDB-C9D7-4984-85E6-4CEF83A78351}" type="presParOf" srcId="{6538AA12-ED8B-4531-982D-DE832AFA5B6F}" destId="{E86A28E0-8269-4357-A932-6F54E39D2809}" srcOrd="0" destOrd="0" presId="urn:microsoft.com/office/officeart/2005/8/layout/process1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FD315C5-3124-4B3F-9B69-FFFEFAECA6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33B87D-F1C9-4358-AC0A-46C657419FFD}">
      <dgm:prSet/>
      <dgm:spPr/>
      <dgm:t>
        <a:bodyPr/>
        <a:lstStyle/>
        <a:p>
          <a:pPr rtl="0"/>
          <a:r>
            <a:rPr lang="en-US" b="1" dirty="0" smtClean="0"/>
            <a:t>Type IV</a:t>
          </a:r>
          <a:endParaRPr lang="en-US" dirty="0"/>
        </a:p>
      </dgm:t>
    </dgm:pt>
    <dgm:pt modelId="{781120B7-C45A-4C2E-A198-C694ED103982}" type="parTrans" cxnId="{2EC3E6C9-9037-46C7-B409-82E7DCEFC3B2}">
      <dgm:prSet/>
      <dgm:spPr/>
      <dgm:t>
        <a:bodyPr/>
        <a:lstStyle/>
        <a:p>
          <a:endParaRPr lang="en-US"/>
        </a:p>
      </dgm:t>
    </dgm:pt>
    <dgm:pt modelId="{E6A08FA0-B334-4D28-BA32-2C6E9E0B8F66}" type="sibTrans" cxnId="{2EC3E6C9-9037-46C7-B409-82E7DCEFC3B2}">
      <dgm:prSet/>
      <dgm:spPr/>
      <dgm:t>
        <a:bodyPr/>
        <a:lstStyle/>
        <a:p>
          <a:endParaRPr lang="en-US"/>
        </a:p>
      </dgm:t>
    </dgm:pt>
    <dgm:pt modelId="{2751D9BF-4287-44E1-B063-21076D7D5756}">
      <dgm:prSet/>
      <dgm:spPr/>
      <dgm:t>
        <a:bodyPr/>
        <a:lstStyle/>
        <a:p>
          <a:pPr rtl="0"/>
          <a:r>
            <a:rPr lang="en-US" dirty="0" smtClean="0"/>
            <a:t>Complete or incomplete  isthmus  between two or  more canals.</a:t>
          </a:r>
          <a:endParaRPr lang="en-US" dirty="0"/>
        </a:p>
      </dgm:t>
    </dgm:pt>
    <dgm:pt modelId="{D3181D5D-0AFA-44C6-A8B8-2CE000159F48}" type="parTrans" cxnId="{43E342AE-7630-4B49-9EBF-7C8AFE7CDC3A}">
      <dgm:prSet/>
      <dgm:spPr/>
      <dgm:t>
        <a:bodyPr/>
        <a:lstStyle/>
        <a:p>
          <a:endParaRPr lang="en-US"/>
        </a:p>
      </dgm:t>
    </dgm:pt>
    <dgm:pt modelId="{18CBB26B-4DA9-4392-A549-93AC5DF2AF37}" type="sibTrans" cxnId="{43E342AE-7630-4B49-9EBF-7C8AFE7CDC3A}">
      <dgm:prSet/>
      <dgm:spPr/>
      <dgm:t>
        <a:bodyPr/>
        <a:lstStyle/>
        <a:p>
          <a:endParaRPr lang="en-US"/>
        </a:p>
      </dgm:t>
    </dgm:pt>
    <dgm:pt modelId="{391AF7BF-19CB-4336-9F81-FEF9AC4D18AE}" type="pres">
      <dgm:prSet presAssocID="{BFD315C5-3124-4B3F-9B69-FFFEFAECA6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1221DB-6600-48F1-8FC8-65D0AEBC987A}" type="pres">
      <dgm:prSet presAssocID="{DF33B87D-F1C9-4358-AC0A-46C657419FF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E342AE-7630-4B49-9EBF-7C8AFE7CDC3A}" srcId="{DF33B87D-F1C9-4358-AC0A-46C657419FFD}" destId="{2751D9BF-4287-44E1-B063-21076D7D5756}" srcOrd="0" destOrd="0" parTransId="{D3181D5D-0AFA-44C6-A8B8-2CE000159F48}" sibTransId="{18CBB26B-4DA9-4392-A549-93AC5DF2AF37}"/>
    <dgm:cxn modelId="{2EC3E6C9-9037-46C7-B409-82E7DCEFC3B2}" srcId="{BFD315C5-3124-4B3F-9B69-FFFEFAECA68E}" destId="{DF33B87D-F1C9-4358-AC0A-46C657419FFD}" srcOrd="0" destOrd="0" parTransId="{781120B7-C45A-4C2E-A198-C694ED103982}" sibTransId="{E6A08FA0-B334-4D28-BA32-2C6E9E0B8F66}"/>
    <dgm:cxn modelId="{CD6532F4-A930-4DF0-A1D2-6A1322EF61FA}" type="presOf" srcId="{2751D9BF-4287-44E1-B063-21076D7D5756}" destId="{F91221DB-6600-48F1-8FC8-65D0AEBC987A}" srcOrd="0" destOrd="1" presId="urn:microsoft.com/office/officeart/2005/8/layout/process1"/>
    <dgm:cxn modelId="{E28DDCC7-7956-4922-97CC-5DDFB9601A77}" type="presOf" srcId="{DF33B87D-F1C9-4358-AC0A-46C657419FFD}" destId="{F91221DB-6600-48F1-8FC8-65D0AEBC987A}" srcOrd="0" destOrd="0" presId="urn:microsoft.com/office/officeart/2005/8/layout/process1"/>
    <dgm:cxn modelId="{7370D279-E968-48C6-ACEC-AD020630BE81}" type="presOf" srcId="{BFD315C5-3124-4B3F-9B69-FFFEFAECA68E}" destId="{391AF7BF-19CB-4336-9F81-FEF9AC4D18AE}" srcOrd="0" destOrd="0" presId="urn:microsoft.com/office/officeart/2005/8/layout/process1"/>
    <dgm:cxn modelId="{F839A303-2F09-4901-A80D-AD917D372108}" type="presParOf" srcId="{391AF7BF-19CB-4336-9F81-FEF9AC4D18AE}" destId="{F91221DB-6600-48F1-8FC8-65D0AEBC987A}" srcOrd="0" destOrd="0" presId="urn:microsoft.com/office/officeart/2005/8/layout/process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BCAE67D-210E-4958-AC7A-72FEF733C40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F6BAA7-A753-45F8-95BA-E1B44C83B861}">
      <dgm:prSet/>
      <dgm:spPr/>
      <dgm:t>
        <a:bodyPr/>
        <a:lstStyle/>
        <a:p>
          <a:pPr rtl="0"/>
          <a:r>
            <a:rPr lang="en-US" b="1" dirty="0" smtClean="0"/>
            <a:t>Type V</a:t>
          </a:r>
          <a:endParaRPr lang="en-US" dirty="0"/>
        </a:p>
      </dgm:t>
    </dgm:pt>
    <dgm:pt modelId="{574D0BD2-BE52-4337-92F9-30381772108B}" type="parTrans" cxnId="{FF292548-5D4A-4994-B690-5400EA6CB50F}">
      <dgm:prSet/>
      <dgm:spPr/>
      <dgm:t>
        <a:bodyPr/>
        <a:lstStyle/>
        <a:p>
          <a:endParaRPr lang="en-US"/>
        </a:p>
      </dgm:t>
    </dgm:pt>
    <dgm:pt modelId="{4B00220B-81CD-441C-955A-48FF18CE8AD3}" type="sibTrans" cxnId="{FF292548-5D4A-4994-B690-5400EA6CB50F}">
      <dgm:prSet/>
      <dgm:spPr/>
      <dgm:t>
        <a:bodyPr/>
        <a:lstStyle/>
        <a:p>
          <a:endParaRPr lang="en-US"/>
        </a:p>
      </dgm:t>
    </dgm:pt>
    <dgm:pt modelId="{6EE0087F-6B7E-49DB-957B-3D01627F849E}">
      <dgm:prSet/>
      <dgm:spPr/>
      <dgm:t>
        <a:bodyPr/>
        <a:lstStyle/>
        <a:p>
          <a:pPr rtl="0"/>
          <a:r>
            <a:rPr lang="en-US" dirty="0" smtClean="0"/>
            <a:t>Marked  by two or three canal  openings	without  visible connections</a:t>
          </a:r>
          <a:endParaRPr lang="en-US" dirty="0"/>
        </a:p>
      </dgm:t>
    </dgm:pt>
    <dgm:pt modelId="{79F7916B-2376-43B2-A274-8F9C8961028A}" type="parTrans" cxnId="{730CBCA4-A666-41A4-A23A-260B238CA2EA}">
      <dgm:prSet/>
      <dgm:spPr/>
      <dgm:t>
        <a:bodyPr/>
        <a:lstStyle/>
        <a:p>
          <a:endParaRPr lang="en-US"/>
        </a:p>
      </dgm:t>
    </dgm:pt>
    <dgm:pt modelId="{943B9880-CD67-427E-AE24-142ABEFFD19D}" type="sibTrans" cxnId="{730CBCA4-A666-41A4-A23A-260B238CA2EA}">
      <dgm:prSet/>
      <dgm:spPr/>
      <dgm:t>
        <a:bodyPr/>
        <a:lstStyle/>
        <a:p>
          <a:endParaRPr lang="en-US"/>
        </a:p>
      </dgm:t>
    </dgm:pt>
    <dgm:pt modelId="{4A7D4032-2BA9-4AE0-B4E7-C5D536936D01}" type="pres">
      <dgm:prSet presAssocID="{4BCAE67D-210E-4958-AC7A-72FEF733C4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A5011C-2C6D-4DCE-8BE0-579DC220934D}" type="pres">
      <dgm:prSet presAssocID="{19F6BAA7-A753-45F8-95BA-E1B44C83B86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DAAA55-E8B6-43B1-838D-5432A85BC309}" type="presOf" srcId="{19F6BAA7-A753-45F8-95BA-E1B44C83B861}" destId="{1DA5011C-2C6D-4DCE-8BE0-579DC220934D}" srcOrd="0" destOrd="0" presId="urn:microsoft.com/office/officeart/2005/8/layout/process1"/>
    <dgm:cxn modelId="{F1729C71-7FA8-46C7-AC06-21E2CCF71ED7}" type="presOf" srcId="{4BCAE67D-210E-4958-AC7A-72FEF733C40E}" destId="{4A7D4032-2BA9-4AE0-B4E7-C5D536936D01}" srcOrd="0" destOrd="0" presId="urn:microsoft.com/office/officeart/2005/8/layout/process1"/>
    <dgm:cxn modelId="{FF292548-5D4A-4994-B690-5400EA6CB50F}" srcId="{4BCAE67D-210E-4958-AC7A-72FEF733C40E}" destId="{19F6BAA7-A753-45F8-95BA-E1B44C83B861}" srcOrd="0" destOrd="0" parTransId="{574D0BD2-BE52-4337-92F9-30381772108B}" sibTransId="{4B00220B-81CD-441C-955A-48FF18CE8AD3}"/>
    <dgm:cxn modelId="{FC4166F3-0022-45E0-AEC3-4EF57DEF5982}" type="presOf" srcId="{6EE0087F-6B7E-49DB-957B-3D01627F849E}" destId="{1DA5011C-2C6D-4DCE-8BE0-579DC220934D}" srcOrd="0" destOrd="1" presId="urn:microsoft.com/office/officeart/2005/8/layout/process1"/>
    <dgm:cxn modelId="{730CBCA4-A666-41A4-A23A-260B238CA2EA}" srcId="{19F6BAA7-A753-45F8-95BA-E1B44C83B861}" destId="{6EE0087F-6B7E-49DB-957B-3D01627F849E}" srcOrd="0" destOrd="0" parTransId="{79F7916B-2376-43B2-A274-8F9C8961028A}" sibTransId="{943B9880-CD67-427E-AE24-142ABEFFD19D}"/>
    <dgm:cxn modelId="{6A66C583-BB31-4EC2-AB38-102DBCDFE8E9}" type="presParOf" srcId="{4A7D4032-2BA9-4AE0-B4E7-C5D536936D01}" destId="{1DA5011C-2C6D-4DCE-8BE0-579DC220934D}" srcOrd="0" destOrd="0" presId="urn:microsoft.com/office/officeart/2005/8/layout/process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C308F27-57CD-4D54-84EE-166CFE163C4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E7DA4CE-3434-4E08-AC01-A3949B33D9ED}">
      <dgm:prSet/>
      <dgm:spPr/>
      <dgm:t>
        <a:bodyPr/>
        <a:lstStyle/>
        <a:p>
          <a:r>
            <a:rPr lang="en-US" b="0" i="0" dirty="0" err="1" smtClean="0"/>
            <a:t>Mandibular</a:t>
          </a:r>
          <a:r>
            <a:rPr lang="en-US" b="0" i="0" dirty="0" smtClean="0"/>
            <a:t> incisors with two canals – WILSON &amp; HENRY – 1965 </a:t>
          </a:r>
          <a:endParaRPr lang="en-US" dirty="0"/>
        </a:p>
      </dgm:t>
    </dgm:pt>
    <dgm:pt modelId="{3C39BA21-6805-43F9-B62A-A268F701DB3B}" type="parTrans" cxnId="{571D1461-4EBF-45BE-8C9F-00BD4EFFE647}">
      <dgm:prSet/>
      <dgm:spPr/>
      <dgm:t>
        <a:bodyPr/>
        <a:lstStyle/>
        <a:p>
          <a:endParaRPr lang="en-US"/>
        </a:p>
      </dgm:t>
    </dgm:pt>
    <dgm:pt modelId="{BA7840F9-4F31-4A6E-A1A8-836095A23438}" type="sibTrans" cxnId="{571D1461-4EBF-45BE-8C9F-00BD4EFFE647}">
      <dgm:prSet/>
      <dgm:spPr/>
      <dgm:t>
        <a:bodyPr/>
        <a:lstStyle/>
        <a:p>
          <a:endParaRPr lang="en-US"/>
        </a:p>
      </dgm:t>
    </dgm:pt>
    <dgm:pt modelId="{C59F7B05-CD3F-42CC-B99C-63D2329E2A26}">
      <dgm:prSet/>
      <dgm:spPr/>
      <dgm:t>
        <a:bodyPr/>
        <a:lstStyle/>
        <a:p>
          <a:r>
            <a:rPr lang="en-US" b="0" i="0" dirty="0" smtClean="0"/>
            <a:t>MESIOBUCCAL root of max. molars – two canals </a:t>
          </a:r>
          <a:endParaRPr lang="en-US" dirty="0"/>
        </a:p>
      </dgm:t>
    </dgm:pt>
    <dgm:pt modelId="{7842579D-46ED-4EDE-AA9C-CD3AB10A8AE2}" type="parTrans" cxnId="{3D1A9D4C-D85A-463A-932F-156ABC74A058}">
      <dgm:prSet/>
      <dgm:spPr/>
      <dgm:t>
        <a:bodyPr/>
        <a:lstStyle/>
        <a:p>
          <a:endParaRPr lang="en-US"/>
        </a:p>
      </dgm:t>
    </dgm:pt>
    <dgm:pt modelId="{1DE03732-2BD1-4234-B260-8E0DDFBD1014}" type="sibTrans" cxnId="{3D1A9D4C-D85A-463A-932F-156ABC74A058}">
      <dgm:prSet/>
      <dgm:spPr/>
      <dgm:t>
        <a:bodyPr/>
        <a:lstStyle/>
        <a:p>
          <a:endParaRPr lang="en-US"/>
        </a:p>
      </dgm:t>
    </dgm:pt>
    <dgm:pt modelId="{40EDB843-1406-4F9E-BAB5-0C0857021B0D}">
      <dgm:prSet/>
      <dgm:spPr/>
      <dgm:t>
        <a:bodyPr/>
        <a:lstStyle/>
        <a:p>
          <a:r>
            <a:rPr lang="en-US" b="0" i="0" dirty="0" smtClean="0"/>
            <a:t>Webbing of canals: inter connecting networks between canals within the same tooth</a:t>
          </a:r>
          <a:endParaRPr lang="en-US" dirty="0"/>
        </a:p>
      </dgm:t>
    </dgm:pt>
    <dgm:pt modelId="{D4DF421E-79EB-4171-91FB-927F273739BF}" type="parTrans" cxnId="{2BD903F5-1178-4AA3-8A0F-140FF22712F5}">
      <dgm:prSet/>
      <dgm:spPr/>
      <dgm:t>
        <a:bodyPr/>
        <a:lstStyle/>
        <a:p>
          <a:endParaRPr lang="en-US"/>
        </a:p>
      </dgm:t>
    </dgm:pt>
    <dgm:pt modelId="{7EADCCB4-F922-499A-8AB3-4E299463D78C}" type="sibTrans" cxnId="{2BD903F5-1178-4AA3-8A0F-140FF22712F5}">
      <dgm:prSet/>
      <dgm:spPr/>
      <dgm:t>
        <a:bodyPr/>
        <a:lstStyle/>
        <a:p>
          <a:endParaRPr lang="en-US"/>
        </a:p>
      </dgm:t>
    </dgm:pt>
    <dgm:pt modelId="{C09CE17D-BA58-456B-BA4B-2317FC521A21}" type="pres">
      <dgm:prSet presAssocID="{FC308F27-57CD-4D54-84EE-166CFE163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652E6A-CA97-4E04-B1A1-6CA2A5BC5300}" type="pres">
      <dgm:prSet presAssocID="{2E7DA4CE-3434-4E08-AC01-A3949B33D9E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5F9AD-BA5E-44EC-BA22-6938F678AC30}" type="pres">
      <dgm:prSet presAssocID="{BA7840F9-4F31-4A6E-A1A8-836095A23438}" presName="spacer" presStyleCnt="0"/>
      <dgm:spPr/>
    </dgm:pt>
    <dgm:pt modelId="{5714B55E-0A55-48CB-9759-E104224A37E0}" type="pres">
      <dgm:prSet presAssocID="{C59F7B05-CD3F-42CC-B99C-63D2329E2A2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5CB9A-0B86-4221-B994-89F87C45FD74}" type="pres">
      <dgm:prSet presAssocID="{1DE03732-2BD1-4234-B260-8E0DDFBD1014}" presName="spacer" presStyleCnt="0"/>
      <dgm:spPr/>
    </dgm:pt>
    <dgm:pt modelId="{85283D56-5E65-4BDD-BB36-BE5105351C71}" type="pres">
      <dgm:prSet presAssocID="{40EDB843-1406-4F9E-BAB5-0C0857021B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B235ED-711F-4A9F-8E57-0F7E522F0276}" type="presOf" srcId="{FC308F27-57CD-4D54-84EE-166CFE163C49}" destId="{C09CE17D-BA58-456B-BA4B-2317FC521A21}" srcOrd="0" destOrd="0" presId="urn:microsoft.com/office/officeart/2005/8/layout/vList2"/>
    <dgm:cxn modelId="{668F0FC2-8690-484D-9965-3BD093D49B34}" type="presOf" srcId="{C59F7B05-CD3F-42CC-B99C-63D2329E2A26}" destId="{5714B55E-0A55-48CB-9759-E104224A37E0}" srcOrd="0" destOrd="0" presId="urn:microsoft.com/office/officeart/2005/8/layout/vList2"/>
    <dgm:cxn modelId="{571D1461-4EBF-45BE-8C9F-00BD4EFFE647}" srcId="{FC308F27-57CD-4D54-84EE-166CFE163C49}" destId="{2E7DA4CE-3434-4E08-AC01-A3949B33D9ED}" srcOrd="0" destOrd="0" parTransId="{3C39BA21-6805-43F9-B62A-A268F701DB3B}" sibTransId="{BA7840F9-4F31-4A6E-A1A8-836095A23438}"/>
    <dgm:cxn modelId="{F75DF4A6-FB42-40E6-A311-B4E63BC0327D}" type="presOf" srcId="{40EDB843-1406-4F9E-BAB5-0C0857021B0D}" destId="{85283D56-5E65-4BDD-BB36-BE5105351C71}" srcOrd="0" destOrd="0" presId="urn:microsoft.com/office/officeart/2005/8/layout/vList2"/>
    <dgm:cxn modelId="{2BD903F5-1178-4AA3-8A0F-140FF22712F5}" srcId="{FC308F27-57CD-4D54-84EE-166CFE163C49}" destId="{40EDB843-1406-4F9E-BAB5-0C0857021B0D}" srcOrd="2" destOrd="0" parTransId="{D4DF421E-79EB-4171-91FB-927F273739BF}" sibTransId="{7EADCCB4-F922-499A-8AB3-4E299463D78C}"/>
    <dgm:cxn modelId="{3D1A9D4C-D85A-463A-932F-156ABC74A058}" srcId="{FC308F27-57CD-4D54-84EE-166CFE163C49}" destId="{C59F7B05-CD3F-42CC-B99C-63D2329E2A26}" srcOrd="1" destOrd="0" parTransId="{7842579D-46ED-4EDE-AA9C-CD3AB10A8AE2}" sibTransId="{1DE03732-2BD1-4234-B260-8E0DDFBD1014}"/>
    <dgm:cxn modelId="{31C3F10E-7075-40E7-816C-F7486E333E1C}" type="presOf" srcId="{2E7DA4CE-3434-4E08-AC01-A3949B33D9ED}" destId="{BE652E6A-CA97-4E04-B1A1-6CA2A5BC5300}" srcOrd="0" destOrd="0" presId="urn:microsoft.com/office/officeart/2005/8/layout/vList2"/>
    <dgm:cxn modelId="{B3467E39-8CC8-4243-976E-47B568C7902E}" type="presParOf" srcId="{C09CE17D-BA58-456B-BA4B-2317FC521A21}" destId="{BE652E6A-CA97-4E04-B1A1-6CA2A5BC5300}" srcOrd="0" destOrd="0" presId="urn:microsoft.com/office/officeart/2005/8/layout/vList2"/>
    <dgm:cxn modelId="{9357CEA6-5647-4D2F-A80F-61BB1AC233D5}" type="presParOf" srcId="{C09CE17D-BA58-456B-BA4B-2317FC521A21}" destId="{0035F9AD-BA5E-44EC-BA22-6938F678AC30}" srcOrd="1" destOrd="0" presId="urn:microsoft.com/office/officeart/2005/8/layout/vList2"/>
    <dgm:cxn modelId="{68BC13B8-E2EC-4BC7-8A92-E3E1ACBAFE9E}" type="presParOf" srcId="{C09CE17D-BA58-456B-BA4B-2317FC521A21}" destId="{5714B55E-0A55-48CB-9759-E104224A37E0}" srcOrd="2" destOrd="0" presId="urn:microsoft.com/office/officeart/2005/8/layout/vList2"/>
    <dgm:cxn modelId="{1DCBC5F9-358B-4AE7-A0AF-4820DB223591}" type="presParOf" srcId="{C09CE17D-BA58-456B-BA4B-2317FC521A21}" destId="{AF15CB9A-0B86-4221-B994-89F87C45FD74}" srcOrd="3" destOrd="0" presId="urn:microsoft.com/office/officeart/2005/8/layout/vList2"/>
    <dgm:cxn modelId="{E4115C0E-3178-40F3-B40C-9B664E21183A}" type="presParOf" srcId="{C09CE17D-BA58-456B-BA4B-2317FC521A21}" destId="{85283D56-5E65-4BDD-BB36-BE5105351C71}" srcOrd="4" destOrd="0" presId="urn:microsoft.com/office/officeart/2005/8/layout/vList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8AAAB6C-3AAC-4704-AC3A-2AB1471D6C4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17F9AF3-0A7E-4737-9EF0-D1661037F5FF}">
      <dgm:prSet/>
      <dgm:spPr/>
      <dgm:t>
        <a:bodyPr/>
        <a:lstStyle/>
        <a:p>
          <a:pPr rtl="0"/>
          <a:r>
            <a:rPr lang="en-US" b="1" dirty="0" smtClean="0"/>
            <a:t>SCHNEIDER</a:t>
          </a:r>
          <a:r>
            <a:rPr lang="en-US" dirty="0" smtClean="0"/>
            <a:t>‘s classification on the basis of degree of curvature</a:t>
          </a:r>
          <a:endParaRPr lang="en-US" dirty="0"/>
        </a:p>
      </dgm:t>
    </dgm:pt>
    <dgm:pt modelId="{331F9B33-B9BC-4A33-8E36-A7F3E1751DBE}" type="parTrans" cxnId="{473C3F7E-CDAB-4694-8B71-381814E7FF9A}">
      <dgm:prSet/>
      <dgm:spPr/>
      <dgm:t>
        <a:bodyPr/>
        <a:lstStyle/>
        <a:p>
          <a:endParaRPr lang="en-US"/>
        </a:p>
      </dgm:t>
    </dgm:pt>
    <dgm:pt modelId="{B45B7307-8A00-48E6-89A1-B7C7E0C41C94}" type="sibTrans" cxnId="{473C3F7E-CDAB-4694-8B71-381814E7FF9A}">
      <dgm:prSet/>
      <dgm:spPr/>
      <dgm:t>
        <a:bodyPr/>
        <a:lstStyle/>
        <a:p>
          <a:endParaRPr lang="en-US"/>
        </a:p>
      </dgm:t>
    </dgm:pt>
    <dgm:pt modelId="{66F694DC-93F2-43A6-8B76-4CD142570272}" type="pres">
      <dgm:prSet presAssocID="{C8AAAB6C-3AAC-4704-AC3A-2AB1471D6C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CB3EB1-7C5A-4FF4-8BF6-24C12694750F}" type="pres">
      <dgm:prSet presAssocID="{E17F9AF3-0A7E-4737-9EF0-D1661037F5F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14F53E-3CAB-46B3-B6AB-438E673027C5}" type="presOf" srcId="{E17F9AF3-0A7E-4737-9EF0-D1661037F5FF}" destId="{C6CB3EB1-7C5A-4FF4-8BF6-24C12694750F}" srcOrd="0" destOrd="0" presId="urn:microsoft.com/office/officeart/2005/8/layout/vList2"/>
    <dgm:cxn modelId="{473C3F7E-CDAB-4694-8B71-381814E7FF9A}" srcId="{C8AAAB6C-3AAC-4704-AC3A-2AB1471D6C43}" destId="{E17F9AF3-0A7E-4737-9EF0-D1661037F5FF}" srcOrd="0" destOrd="0" parTransId="{331F9B33-B9BC-4A33-8E36-A7F3E1751DBE}" sibTransId="{B45B7307-8A00-48E6-89A1-B7C7E0C41C94}"/>
    <dgm:cxn modelId="{93032145-D53A-455F-810E-69092433ED86}" type="presOf" srcId="{C8AAAB6C-3AAC-4704-AC3A-2AB1471D6C43}" destId="{66F694DC-93F2-43A6-8B76-4CD142570272}" srcOrd="0" destOrd="0" presId="urn:microsoft.com/office/officeart/2005/8/layout/vList2"/>
    <dgm:cxn modelId="{9936E872-01E5-4275-B753-7CCC091435ED}" type="presParOf" srcId="{66F694DC-93F2-43A6-8B76-4CD142570272}" destId="{C6CB3EB1-7C5A-4FF4-8BF6-24C12694750F}" srcOrd="0" destOrd="0" presId="urn:microsoft.com/office/officeart/2005/8/layout/vList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4A7BEB9-A5F8-4DC6-AC25-F3767FC2088F}" type="doc">
      <dgm:prSet loTypeId="urn:microsoft.com/office/officeart/2005/8/layout/venn3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7D7680-997A-430C-8315-94E2E9DEB359}">
      <dgm:prSet/>
      <dgm:spPr/>
      <dgm:t>
        <a:bodyPr/>
        <a:lstStyle/>
        <a:p>
          <a:pPr rtl="0"/>
          <a:r>
            <a:rPr lang="en-US" i="1" dirty="0" smtClean="0"/>
            <a:t>First law of symmetry</a:t>
          </a:r>
          <a:endParaRPr lang="en-US" dirty="0"/>
        </a:p>
      </dgm:t>
    </dgm:pt>
    <dgm:pt modelId="{0D53A29F-5037-413B-A615-44C713C78195}" type="parTrans" cxnId="{D4E2292E-65B3-4748-9F47-59FA87BEA44E}">
      <dgm:prSet/>
      <dgm:spPr/>
      <dgm:t>
        <a:bodyPr/>
        <a:lstStyle/>
        <a:p>
          <a:endParaRPr lang="en-US"/>
        </a:p>
      </dgm:t>
    </dgm:pt>
    <dgm:pt modelId="{3CD7451B-E640-450A-A591-20785455E8AE}" type="sibTrans" cxnId="{D4E2292E-65B3-4748-9F47-59FA87BEA44E}">
      <dgm:prSet/>
      <dgm:spPr/>
      <dgm:t>
        <a:bodyPr/>
        <a:lstStyle/>
        <a:p>
          <a:endParaRPr lang="en-US"/>
        </a:p>
      </dgm:t>
    </dgm:pt>
    <dgm:pt modelId="{BD43C3BB-A3D3-42DC-ADBF-DFA77444B409}">
      <dgm:prSet/>
      <dgm:spPr/>
      <dgm:t>
        <a:bodyPr/>
        <a:lstStyle/>
        <a:p>
          <a:pPr rtl="0"/>
          <a:r>
            <a:rPr lang="en-US" i="1" dirty="0" smtClean="0"/>
            <a:t>Second law of symmetry</a:t>
          </a:r>
          <a:endParaRPr lang="en-US" dirty="0"/>
        </a:p>
      </dgm:t>
    </dgm:pt>
    <dgm:pt modelId="{F5EAD0C2-3871-4C00-AAB5-A4DDE3000D2C}" type="parTrans" cxnId="{7AA4DF92-CA2C-4176-88A3-CB0E287283B1}">
      <dgm:prSet/>
      <dgm:spPr/>
      <dgm:t>
        <a:bodyPr/>
        <a:lstStyle/>
        <a:p>
          <a:endParaRPr lang="en-US"/>
        </a:p>
      </dgm:t>
    </dgm:pt>
    <dgm:pt modelId="{C7C539F3-1DB8-4470-84C4-2B52111ABA6B}" type="sibTrans" cxnId="{7AA4DF92-CA2C-4176-88A3-CB0E287283B1}">
      <dgm:prSet/>
      <dgm:spPr/>
      <dgm:t>
        <a:bodyPr/>
        <a:lstStyle/>
        <a:p>
          <a:endParaRPr lang="en-US"/>
        </a:p>
      </dgm:t>
    </dgm:pt>
    <dgm:pt modelId="{7C791A5E-382F-47C6-BA95-C1FCC041FD95}">
      <dgm:prSet/>
      <dgm:spPr/>
      <dgm:t>
        <a:bodyPr/>
        <a:lstStyle/>
        <a:p>
          <a:pPr rtl="0"/>
          <a:r>
            <a:rPr lang="en-US" i="1" dirty="0" smtClean="0"/>
            <a:t>Law of color change</a:t>
          </a:r>
          <a:endParaRPr lang="en-US" dirty="0"/>
        </a:p>
      </dgm:t>
    </dgm:pt>
    <dgm:pt modelId="{F3DD868B-64E2-430F-BCE8-AD0862FEF8C8}" type="parTrans" cxnId="{271167DD-1256-425F-B168-009C8826C6C9}">
      <dgm:prSet/>
      <dgm:spPr/>
      <dgm:t>
        <a:bodyPr/>
        <a:lstStyle/>
        <a:p>
          <a:endParaRPr lang="en-US"/>
        </a:p>
      </dgm:t>
    </dgm:pt>
    <dgm:pt modelId="{5C88AF8C-C8D0-4945-B5A8-BEF1B4B0F498}" type="sibTrans" cxnId="{271167DD-1256-425F-B168-009C8826C6C9}">
      <dgm:prSet/>
      <dgm:spPr/>
      <dgm:t>
        <a:bodyPr/>
        <a:lstStyle/>
        <a:p>
          <a:endParaRPr lang="en-US"/>
        </a:p>
      </dgm:t>
    </dgm:pt>
    <dgm:pt modelId="{2E88FBC9-D074-4D88-AC35-3FD76CC845D9}">
      <dgm:prSet/>
      <dgm:spPr/>
      <dgm:t>
        <a:bodyPr/>
        <a:lstStyle/>
        <a:p>
          <a:pPr rtl="0"/>
          <a:r>
            <a:rPr lang="en-US" i="1" dirty="0" smtClean="0"/>
            <a:t>First law of orifice location</a:t>
          </a:r>
          <a:endParaRPr lang="en-US" dirty="0"/>
        </a:p>
      </dgm:t>
    </dgm:pt>
    <dgm:pt modelId="{7106F150-0DC4-4029-AACA-6ACF7BF9E7EA}" type="parTrans" cxnId="{B818FC30-0B57-46AE-9360-CF93E20E449D}">
      <dgm:prSet/>
      <dgm:spPr/>
      <dgm:t>
        <a:bodyPr/>
        <a:lstStyle/>
        <a:p>
          <a:endParaRPr lang="en-US"/>
        </a:p>
      </dgm:t>
    </dgm:pt>
    <dgm:pt modelId="{8B6A84A7-1146-4E49-A633-75E66DD993FF}" type="sibTrans" cxnId="{B818FC30-0B57-46AE-9360-CF93E20E449D}">
      <dgm:prSet/>
      <dgm:spPr/>
      <dgm:t>
        <a:bodyPr/>
        <a:lstStyle/>
        <a:p>
          <a:endParaRPr lang="en-US"/>
        </a:p>
      </dgm:t>
    </dgm:pt>
    <dgm:pt modelId="{DA760B4A-418A-4E7A-8A76-41C8BA6301D0}">
      <dgm:prSet/>
      <dgm:spPr/>
      <dgm:t>
        <a:bodyPr/>
        <a:lstStyle/>
        <a:p>
          <a:pPr rtl="0"/>
          <a:r>
            <a:rPr lang="en-US" i="1" dirty="0" smtClean="0"/>
            <a:t>Second law of orifice location</a:t>
          </a:r>
          <a:endParaRPr lang="en-US" dirty="0"/>
        </a:p>
      </dgm:t>
    </dgm:pt>
    <dgm:pt modelId="{E626F501-9DC3-42CD-8554-292B7931D1D6}" type="parTrans" cxnId="{6ED331F1-F8B6-4D35-8CBB-20DA8A035484}">
      <dgm:prSet/>
      <dgm:spPr/>
      <dgm:t>
        <a:bodyPr/>
        <a:lstStyle/>
        <a:p>
          <a:endParaRPr lang="en-US"/>
        </a:p>
      </dgm:t>
    </dgm:pt>
    <dgm:pt modelId="{A8317087-6ED1-4881-8680-3550F2F0C15C}" type="sibTrans" cxnId="{6ED331F1-F8B6-4D35-8CBB-20DA8A035484}">
      <dgm:prSet/>
      <dgm:spPr/>
      <dgm:t>
        <a:bodyPr/>
        <a:lstStyle/>
        <a:p>
          <a:endParaRPr lang="en-US"/>
        </a:p>
      </dgm:t>
    </dgm:pt>
    <dgm:pt modelId="{A911A503-2D94-4E49-BEA1-52BEA78FAFA3}">
      <dgm:prSet/>
      <dgm:spPr/>
      <dgm:t>
        <a:bodyPr/>
        <a:lstStyle/>
        <a:p>
          <a:pPr rtl="0"/>
          <a:r>
            <a:rPr lang="en-US" i="1" dirty="0" smtClean="0"/>
            <a:t>Third law of orifice location</a:t>
          </a:r>
          <a:endParaRPr lang="en-US" dirty="0"/>
        </a:p>
      </dgm:t>
    </dgm:pt>
    <dgm:pt modelId="{60F8E484-406E-4194-8B9D-670F98BD36F0}" type="parTrans" cxnId="{1FD19DF6-0BB0-48A6-A110-61475AEDE8D7}">
      <dgm:prSet/>
      <dgm:spPr/>
      <dgm:t>
        <a:bodyPr/>
        <a:lstStyle/>
        <a:p>
          <a:endParaRPr lang="en-US"/>
        </a:p>
      </dgm:t>
    </dgm:pt>
    <dgm:pt modelId="{FFFCD9A2-1A83-49E5-BF74-8DF9CF65FAA2}" type="sibTrans" cxnId="{1FD19DF6-0BB0-48A6-A110-61475AEDE8D7}">
      <dgm:prSet/>
      <dgm:spPr/>
      <dgm:t>
        <a:bodyPr/>
        <a:lstStyle/>
        <a:p>
          <a:endParaRPr lang="en-US"/>
        </a:p>
      </dgm:t>
    </dgm:pt>
    <dgm:pt modelId="{97AE622D-3A07-443B-B169-67B0658636A8}" type="pres">
      <dgm:prSet presAssocID="{74A7BEB9-A5F8-4DC6-AC25-F3767FC208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6F48D6-1C26-47CD-80CB-EC9569D6D7BE}" type="pres">
      <dgm:prSet presAssocID="{DE7D7680-997A-430C-8315-94E2E9DEB359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5BD34-1693-4CBC-847E-65CE1AC9708F}" type="pres">
      <dgm:prSet presAssocID="{3CD7451B-E640-450A-A591-20785455E8AE}" presName="space" presStyleCnt="0"/>
      <dgm:spPr/>
    </dgm:pt>
    <dgm:pt modelId="{E08B0192-49AC-419B-8079-71F675ED035B}" type="pres">
      <dgm:prSet presAssocID="{BD43C3BB-A3D3-42DC-ADBF-DFA77444B409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8CF78-BA42-4F55-B9A1-F1DFA1E27C90}" type="pres">
      <dgm:prSet presAssocID="{C7C539F3-1DB8-4470-84C4-2B52111ABA6B}" presName="space" presStyleCnt="0"/>
      <dgm:spPr/>
    </dgm:pt>
    <dgm:pt modelId="{8C359636-4E11-41D9-9352-27661F76B3E2}" type="pres">
      <dgm:prSet presAssocID="{7C791A5E-382F-47C6-BA95-C1FCC041FD95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20B59-85A4-4B08-89D2-13B19BD1490D}" type="pres">
      <dgm:prSet presAssocID="{5C88AF8C-C8D0-4945-B5A8-BEF1B4B0F498}" presName="space" presStyleCnt="0"/>
      <dgm:spPr/>
    </dgm:pt>
    <dgm:pt modelId="{7952DE89-C07E-40B7-B96E-974D522754E0}" type="pres">
      <dgm:prSet presAssocID="{2E88FBC9-D074-4D88-AC35-3FD76CC845D9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FB912-DF4A-4313-9DA6-80CC26B41AA1}" type="pres">
      <dgm:prSet presAssocID="{8B6A84A7-1146-4E49-A633-75E66DD993FF}" presName="space" presStyleCnt="0"/>
      <dgm:spPr/>
    </dgm:pt>
    <dgm:pt modelId="{20C11B90-859A-4FE4-B01D-A5AE67BABFE3}" type="pres">
      <dgm:prSet presAssocID="{DA760B4A-418A-4E7A-8A76-41C8BA6301D0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93F53-FA51-4FD1-B76C-9AC0DE051779}" type="pres">
      <dgm:prSet presAssocID="{A8317087-6ED1-4881-8680-3550F2F0C15C}" presName="space" presStyleCnt="0"/>
      <dgm:spPr/>
    </dgm:pt>
    <dgm:pt modelId="{328ED15C-5E26-44C6-887B-97743B38051C}" type="pres">
      <dgm:prSet presAssocID="{A911A503-2D94-4E49-BEA1-52BEA78FAFA3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BB4394-D162-4F9F-BFAD-41199E51819E}" type="presOf" srcId="{7C791A5E-382F-47C6-BA95-C1FCC041FD95}" destId="{8C359636-4E11-41D9-9352-27661F76B3E2}" srcOrd="0" destOrd="0" presId="urn:microsoft.com/office/officeart/2005/8/layout/venn3"/>
    <dgm:cxn modelId="{B818FC30-0B57-46AE-9360-CF93E20E449D}" srcId="{74A7BEB9-A5F8-4DC6-AC25-F3767FC2088F}" destId="{2E88FBC9-D074-4D88-AC35-3FD76CC845D9}" srcOrd="3" destOrd="0" parTransId="{7106F150-0DC4-4029-AACA-6ACF7BF9E7EA}" sibTransId="{8B6A84A7-1146-4E49-A633-75E66DD993FF}"/>
    <dgm:cxn modelId="{1FD19DF6-0BB0-48A6-A110-61475AEDE8D7}" srcId="{74A7BEB9-A5F8-4DC6-AC25-F3767FC2088F}" destId="{A911A503-2D94-4E49-BEA1-52BEA78FAFA3}" srcOrd="5" destOrd="0" parTransId="{60F8E484-406E-4194-8B9D-670F98BD36F0}" sibTransId="{FFFCD9A2-1A83-49E5-BF74-8DF9CF65FAA2}"/>
    <dgm:cxn modelId="{271167DD-1256-425F-B168-009C8826C6C9}" srcId="{74A7BEB9-A5F8-4DC6-AC25-F3767FC2088F}" destId="{7C791A5E-382F-47C6-BA95-C1FCC041FD95}" srcOrd="2" destOrd="0" parTransId="{F3DD868B-64E2-430F-BCE8-AD0862FEF8C8}" sibTransId="{5C88AF8C-C8D0-4945-B5A8-BEF1B4B0F498}"/>
    <dgm:cxn modelId="{6ED331F1-F8B6-4D35-8CBB-20DA8A035484}" srcId="{74A7BEB9-A5F8-4DC6-AC25-F3767FC2088F}" destId="{DA760B4A-418A-4E7A-8A76-41C8BA6301D0}" srcOrd="4" destOrd="0" parTransId="{E626F501-9DC3-42CD-8554-292B7931D1D6}" sibTransId="{A8317087-6ED1-4881-8680-3550F2F0C15C}"/>
    <dgm:cxn modelId="{C6104C01-F060-492C-8F6C-49A36300B22B}" type="presOf" srcId="{A911A503-2D94-4E49-BEA1-52BEA78FAFA3}" destId="{328ED15C-5E26-44C6-887B-97743B38051C}" srcOrd="0" destOrd="0" presId="urn:microsoft.com/office/officeart/2005/8/layout/venn3"/>
    <dgm:cxn modelId="{D4E2292E-65B3-4748-9F47-59FA87BEA44E}" srcId="{74A7BEB9-A5F8-4DC6-AC25-F3767FC2088F}" destId="{DE7D7680-997A-430C-8315-94E2E9DEB359}" srcOrd="0" destOrd="0" parTransId="{0D53A29F-5037-413B-A615-44C713C78195}" sibTransId="{3CD7451B-E640-450A-A591-20785455E8AE}"/>
    <dgm:cxn modelId="{148FACB4-4AA3-4016-A768-30FC3B0ED670}" type="presOf" srcId="{BD43C3BB-A3D3-42DC-ADBF-DFA77444B409}" destId="{E08B0192-49AC-419B-8079-71F675ED035B}" srcOrd="0" destOrd="0" presId="urn:microsoft.com/office/officeart/2005/8/layout/venn3"/>
    <dgm:cxn modelId="{87A32C83-7C16-43D0-9EE9-F808E4609695}" type="presOf" srcId="{74A7BEB9-A5F8-4DC6-AC25-F3767FC2088F}" destId="{97AE622D-3A07-443B-B169-67B0658636A8}" srcOrd="0" destOrd="0" presId="urn:microsoft.com/office/officeart/2005/8/layout/venn3"/>
    <dgm:cxn modelId="{B66508AE-4BCD-4634-9395-3AA3708A0A85}" type="presOf" srcId="{DA760B4A-418A-4E7A-8A76-41C8BA6301D0}" destId="{20C11B90-859A-4FE4-B01D-A5AE67BABFE3}" srcOrd="0" destOrd="0" presId="urn:microsoft.com/office/officeart/2005/8/layout/venn3"/>
    <dgm:cxn modelId="{7AA4DF92-CA2C-4176-88A3-CB0E287283B1}" srcId="{74A7BEB9-A5F8-4DC6-AC25-F3767FC2088F}" destId="{BD43C3BB-A3D3-42DC-ADBF-DFA77444B409}" srcOrd="1" destOrd="0" parTransId="{F5EAD0C2-3871-4C00-AAB5-A4DDE3000D2C}" sibTransId="{C7C539F3-1DB8-4470-84C4-2B52111ABA6B}"/>
    <dgm:cxn modelId="{B88AB4AA-E6A4-40F1-B786-2EB3D4A00EC3}" type="presOf" srcId="{2E88FBC9-D074-4D88-AC35-3FD76CC845D9}" destId="{7952DE89-C07E-40B7-B96E-974D522754E0}" srcOrd="0" destOrd="0" presId="urn:microsoft.com/office/officeart/2005/8/layout/venn3"/>
    <dgm:cxn modelId="{BAF96C5E-E929-4927-A285-E0801C2BE209}" type="presOf" srcId="{DE7D7680-997A-430C-8315-94E2E9DEB359}" destId="{006F48D6-1C26-47CD-80CB-EC9569D6D7BE}" srcOrd="0" destOrd="0" presId="urn:microsoft.com/office/officeart/2005/8/layout/venn3"/>
    <dgm:cxn modelId="{E33F0473-D3A8-4AEC-9E10-9B3C5D37445A}" type="presParOf" srcId="{97AE622D-3A07-443B-B169-67B0658636A8}" destId="{006F48D6-1C26-47CD-80CB-EC9569D6D7BE}" srcOrd="0" destOrd="0" presId="urn:microsoft.com/office/officeart/2005/8/layout/venn3"/>
    <dgm:cxn modelId="{10AF3F73-0E0F-4AF2-817F-049B4DE576ED}" type="presParOf" srcId="{97AE622D-3A07-443B-B169-67B0658636A8}" destId="{5335BD34-1693-4CBC-847E-65CE1AC9708F}" srcOrd="1" destOrd="0" presId="urn:microsoft.com/office/officeart/2005/8/layout/venn3"/>
    <dgm:cxn modelId="{A82E7779-46A1-49DF-BD2C-4001D4863EF8}" type="presParOf" srcId="{97AE622D-3A07-443B-B169-67B0658636A8}" destId="{E08B0192-49AC-419B-8079-71F675ED035B}" srcOrd="2" destOrd="0" presId="urn:microsoft.com/office/officeart/2005/8/layout/venn3"/>
    <dgm:cxn modelId="{BD4AF321-8B10-44A1-8A42-B038851ED73F}" type="presParOf" srcId="{97AE622D-3A07-443B-B169-67B0658636A8}" destId="{A578CF78-BA42-4F55-B9A1-F1DFA1E27C90}" srcOrd="3" destOrd="0" presId="urn:microsoft.com/office/officeart/2005/8/layout/venn3"/>
    <dgm:cxn modelId="{3277D462-A333-4823-B423-84D99421E26B}" type="presParOf" srcId="{97AE622D-3A07-443B-B169-67B0658636A8}" destId="{8C359636-4E11-41D9-9352-27661F76B3E2}" srcOrd="4" destOrd="0" presId="urn:microsoft.com/office/officeart/2005/8/layout/venn3"/>
    <dgm:cxn modelId="{A803D54A-689C-436C-BEBE-E424A0C66C45}" type="presParOf" srcId="{97AE622D-3A07-443B-B169-67B0658636A8}" destId="{E1320B59-85A4-4B08-89D2-13B19BD1490D}" srcOrd="5" destOrd="0" presId="urn:microsoft.com/office/officeart/2005/8/layout/venn3"/>
    <dgm:cxn modelId="{4CDCF0B2-B619-461C-AEE9-7F04779D7F98}" type="presParOf" srcId="{97AE622D-3A07-443B-B169-67B0658636A8}" destId="{7952DE89-C07E-40B7-B96E-974D522754E0}" srcOrd="6" destOrd="0" presId="urn:microsoft.com/office/officeart/2005/8/layout/venn3"/>
    <dgm:cxn modelId="{45134C2D-A4EE-4FD1-BA41-A59CD3911DD8}" type="presParOf" srcId="{97AE622D-3A07-443B-B169-67B0658636A8}" destId="{17DFB912-DF4A-4313-9DA6-80CC26B41AA1}" srcOrd="7" destOrd="0" presId="urn:microsoft.com/office/officeart/2005/8/layout/venn3"/>
    <dgm:cxn modelId="{83AAC21E-C1AA-4AAF-9BB4-55A6FD41E033}" type="presParOf" srcId="{97AE622D-3A07-443B-B169-67B0658636A8}" destId="{20C11B90-859A-4FE4-B01D-A5AE67BABFE3}" srcOrd="8" destOrd="0" presId="urn:microsoft.com/office/officeart/2005/8/layout/venn3"/>
    <dgm:cxn modelId="{5C8F92BF-A030-468D-9A72-A71CF3E2A494}" type="presParOf" srcId="{97AE622D-3A07-443B-B169-67B0658636A8}" destId="{4CB93F53-FA51-4FD1-B76C-9AC0DE051779}" srcOrd="9" destOrd="0" presId="urn:microsoft.com/office/officeart/2005/8/layout/venn3"/>
    <dgm:cxn modelId="{A5975B86-58BD-4BF9-AFAD-E116C5831BBF}" type="presParOf" srcId="{97AE622D-3A07-443B-B169-67B0658636A8}" destId="{328ED15C-5E26-44C6-887B-97743B38051C}" srcOrd="10" destOrd="0" presId="urn:microsoft.com/office/officeart/2005/8/layout/venn3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2A8AFA9-60E1-4839-A055-772AE55BCE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7BD2A3-13FD-472F-8E31-566BB5E1B5DB}">
      <dgm:prSet/>
      <dgm:spPr/>
      <dgm:t>
        <a:bodyPr/>
        <a:lstStyle/>
        <a:p>
          <a:pPr rtl="0"/>
          <a:r>
            <a:rPr lang="en-US" dirty="0" smtClean="0"/>
            <a:t>C E J is the  most  important  anatomical  landmark  for  determining  the  location  of  pulp  chamber  and  root canal  orifices – Krasner &amp; </a:t>
          </a:r>
          <a:r>
            <a:rPr lang="en-US" dirty="0" err="1" smtClean="0"/>
            <a:t>Rankow</a:t>
          </a:r>
          <a:endParaRPr lang="en-US" dirty="0"/>
        </a:p>
      </dgm:t>
    </dgm:pt>
    <dgm:pt modelId="{26901B6D-0F1B-4868-A3EF-5588B880A366}" type="parTrans" cxnId="{3F6E7C31-4D34-4D24-AEB8-60FE0914EF33}">
      <dgm:prSet/>
      <dgm:spPr/>
      <dgm:t>
        <a:bodyPr/>
        <a:lstStyle/>
        <a:p>
          <a:endParaRPr lang="en-US"/>
        </a:p>
      </dgm:t>
    </dgm:pt>
    <dgm:pt modelId="{566002CD-E8E0-4090-BC95-E1F8EC0667F5}" type="sibTrans" cxnId="{3F6E7C31-4D34-4D24-AEB8-60FE0914EF33}">
      <dgm:prSet/>
      <dgm:spPr/>
      <dgm:t>
        <a:bodyPr/>
        <a:lstStyle/>
        <a:p>
          <a:endParaRPr lang="en-US"/>
        </a:p>
      </dgm:t>
    </dgm:pt>
    <dgm:pt modelId="{4238ACD9-F3E5-4527-B82A-7103CC15F986}" type="pres">
      <dgm:prSet presAssocID="{92A8AFA9-60E1-4839-A055-772AE55BCE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E596FF-2BC4-4322-9244-D7226C7DC0D1}" type="pres">
      <dgm:prSet presAssocID="{8F7BD2A3-13FD-472F-8E31-566BB5E1B5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27169-3D17-49FC-B468-681462538137}" type="presOf" srcId="{8F7BD2A3-13FD-472F-8E31-566BB5E1B5DB}" destId="{79E596FF-2BC4-4322-9244-D7226C7DC0D1}" srcOrd="0" destOrd="0" presId="urn:microsoft.com/office/officeart/2005/8/layout/vList2"/>
    <dgm:cxn modelId="{3F6E7C31-4D34-4D24-AEB8-60FE0914EF33}" srcId="{92A8AFA9-60E1-4839-A055-772AE55BCEB3}" destId="{8F7BD2A3-13FD-472F-8E31-566BB5E1B5DB}" srcOrd="0" destOrd="0" parTransId="{26901B6D-0F1B-4868-A3EF-5588B880A366}" sibTransId="{566002CD-E8E0-4090-BC95-E1F8EC0667F5}"/>
    <dgm:cxn modelId="{CCBB2259-33F2-4051-A93E-D19910F308B6}" type="presOf" srcId="{92A8AFA9-60E1-4839-A055-772AE55BCEB3}" destId="{4238ACD9-F3E5-4527-B82A-7103CC15F986}" srcOrd="0" destOrd="0" presId="urn:microsoft.com/office/officeart/2005/8/layout/vList2"/>
    <dgm:cxn modelId="{2159A998-3D02-478E-AB06-DA0970907710}" type="presParOf" srcId="{4238ACD9-F3E5-4527-B82A-7103CC15F986}" destId="{79E596FF-2BC4-4322-9244-D7226C7DC0D1}" srcOrd="0" destOrd="0" presId="urn:microsoft.com/office/officeart/2005/8/layout/vList2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7F7BD54-4E4C-4837-B225-650B270591A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AA97794-88D0-4867-9A12-DA57A5FBF342}">
      <dgm:prSet/>
      <dgm:spPr/>
      <dgm:t>
        <a:bodyPr/>
        <a:lstStyle/>
        <a:p>
          <a:pPr rtl="0"/>
          <a:r>
            <a:rPr lang="en-US" b="1" dirty="0" smtClean="0"/>
            <a:t>Laws of Pulp Chamber Anatomy:</a:t>
          </a:r>
          <a:endParaRPr lang="en-US" b="1" dirty="0"/>
        </a:p>
      </dgm:t>
    </dgm:pt>
    <dgm:pt modelId="{94CDFD52-73E5-4F2A-BED8-021BCF9D8EA0}" type="parTrans" cxnId="{E97117DF-64C6-41C9-82AD-1BDD4743DC05}">
      <dgm:prSet/>
      <dgm:spPr/>
      <dgm:t>
        <a:bodyPr/>
        <a:lstStyle/>
        <a:p>
          <a:endParaRPr lang="en-US"/>
        </a:p>
      </dgm:t>
    </dgm:pt>
    <dgm:pt modelId="{D03CDEBD-91EB-4EF5-A437-094EF8E79D37}" type="sibTrans" cxnId="{E97117DF-64C6-41C9-82AD-1BDD4743DC05}">
      <dgm:prSet/>
      <dgm:spPr/>
      <dgm:t>
        <a:bodyPr/>
        <a:lstStyle/>
        <a:p>
          <a:endParaRPr lang="en-US"/>
        </a:p>
      </dgm:t>
    </dgm:pt>
    <dgm:pt modelId="{F6395A55-E065-484C-8457-B0F8DD58FC67}" type="pres">
      <dgm:prSet presAssocID="{E7F7BD54-4E4C-4837-B225-650B270591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4B6FEB-4845-4370-98F9-50E5B5A6D1CC}" type="pres">
      <dgm:prSet presAssocID="{AAA97794-88D0-4867-9A12-DA57A5FBF3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117DF-64C6-41C9-82AD-1BDD4743DC05}" srcId="{E7F7BD54-4E4C-4837-B225-650B270591AA}" destId="{AAA97794-88D0-4867-9A12-DA57A5FBF342}" srcOrd="0" destOrd="0" parTransId="{94CDFD52-73E5-4F2A-BED8-021BCF9D8EA0}" sibTransId="{D03CDEBD-91EB-4EF5-A437-094EF8E79D37}"/>
    <dgm:cxn modelId="{39654976-6B99-4BD9-AFB9-73613DBCB21D}" type="presOf" srcId="{AAA97794-88D0-4867-9A12-DA57A5FBF342}" destId="{2B4B6FEB-4845-4370-98F9-50E5B5A6D1CC}" srcOrd="0" destOrd="0" presId="urn:microsoft.com/office/officeart/2005/8/layout/vList2"/>
    <dgm:cxn modelId="{B2173C11-378F-4F4B-87D1-2DAB5453DCBB}" type="presOf" srcId="{E7F7BD54-4E4C-4837-B225-650B270591AA}" destId="{F6395A55-E065-484C-8457-B0F8DD58FC67}" srcOrd="0" destOrd="0" presId="urn:microsoft.com/office/officeart/2005/8/layout/vList2"/>
    <dgm:cxn modelId="{C32DDCEB-98BC-41BB-99B7-44D1C7098C20}" type="presParOf" srcId="{F6395A55-E065-484C-8457-B0F8DD58FC67}" destId="{2B4B6FEB-4845-4370-98F9-50E5B5A6D1CC}" srcOrd="0" destOrd="0" presId="urn:microsoft.com/office/officeart/2005/8/layout/vList2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7D2384F-6D7D-4A95-BC52-BA5AFEF09B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E213EA-B7C6-4E7E-8902-9E66F8C3F10C}">
      <dgm:prSet/>
      <dgm:spPr/>
      <dgm:t>
        <a:bodyPr/>
        <a:lstStyle/>
        <a:p>
          <a:pPr rtl="0"/>
          <a:r>
            <a:rPr lang="en-US" b="1" i="1" dirty="0" smtClean="0"/>
            <a:t>First law of symmetry</a:t>
          </a:r>
          <a:endParaRPr lang="en-US" b="1" i="1" dirty="0"/>
        </a:p>
      </dgm:t>
    </dgm:pt>
    <dgm:pt modelId="{C7A34806-0E46-4E10-8C2A-7BC35FCD2828}" type="parTrans" cxnId="{B7BC684B-D2DD-4352-96AA-4E7F0A0A8DB1}">
      <dgm:prSet/>
      <dgm:spPr/>
      <dgm:t>
        <a:bodyPr/>
        <a:lstStyle/>
        <a:p>
          <a:endParaRPr lang="en-US"/>
        </a:p>
      </dgm:t>
    </dgm:pt>
    <dgm:pt modelId="{8C4A14BE-4C59-436D-B3A0-089DD38A91C7}" type="sibTrans" cxnId="{B7BC684B-D2DD-4352-96AA-4E7F0A0A8DB1}">
      <dgm:prSet/>
      <dgm:spPr/>
      <dgm:t>
        <a:bodyPr/>
        <a:lstStyle/>
        <a:p>
          <a:endParaRPr lang="en-US"/>
        </a:p>
      </dgm:t>
    </dgm:pt>
    <dgm:pt modelId="{6BAA1AAD-E9AF-4AB0-96AC-737A537203E6}">
      <dgm:prSet/>
      <dgm:spPr/>
      <dgm:t>
        <a:bodyPr/>
        <a:lstStyle/>
        <a:p>
          <a:pPr algn="l" rtl="0"/>
          <a:r>
            <a:rPr lang="en-US" dirty="0" smtClean="0"/>
            <a:t>Except for maxillary molars, orifices of the canals  are </a:t>
          </a:r>
          <a:r>
            <a:rPr lang="en-US" b="1" dirty="0" smtClean="0"/>
            <a:t>equidistant</a:t>
          </a:r>
          <a:r>
            <a:rPr lang="en-US" dirty="0" smtClean="0"/>
            <a:t> from a line drawn in a </a:t>
          </a:r>
          <a:r>
            <a:rPr lang="en-US" dirty="0" err="1" smtClean="0"/>
            <a:t>mesio</a:t>
          </a:r>
          <a:r>
            <a:rPr lang="en-US" dirty="0" smtClean="0"/>
            <a:t>-distal  direction through the floor of the pulp chamber.</a:t>
          </a:r>
          <a:endParaRPr lang="en-US" dirty="0"/>
        </a:p>
      </dgm:t>
    </dgm:pt>
    <dgm:pt modelId="{8EE94160-EC8B-48B9-BECA-2DE78695FDBB}" type="parTrans" cxnId="{B6481B9E-79C0-4239-89E3-BE1D835A7375}">
      <dgm:prSet/>
      <dgm:spPr/>
      <dgm:t>
        <a:bodyPr/>
        <a:lstStyle/>
        <a:p>
          <a:endParaRPr lang="en-US"/>
        </a:p>
      </dgm:t>
    </dgm:pt>
    <dgm:pt modelId="{388B878C-0226-4671-B9D1-EAF89B3B15C5}" type="sibTrans" cxnId="{B6481B9E-79C0-4239-89E3-BE1D835A7375}">
      <dgm:prSet/>
      <dgm:spPr/>
      <dgm:t>
        <a:bodyPr/>
        <a:lstStyle/>
        <a:p>
          <a:endParaRPr lang="en-US"/>
        </a:p>
      </dgm:t>
    </dgm:pt>
    <dgm:pt modelId="{C6D616F9-C0E8-4755-9C31-FAC530366640}" type="pres">
      <dgm:prSet presAssocID="{D7D2384F-6D7D-4A95-BC52-BA5AFEF09B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6C1E7-B025-4312-B488-1981B15F7F66}" type="pres">
      <dgm:prSet presAssocID="{6BE213EA-B7C6-4E7E-8902-9E66F8C3F10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A55C8-6CFA-4F75-BE06-8235A8E55F3B}" type="pres">
      <dgm:prSet presAssocID="{8C4A14BE-4C59-436D-B3A0-089DD38A91C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546DA861-93EB-4B57-B91E-C0D56C5E8663}" type="pres">
      <dgm:prSet presAssocID="{8C4A14BE-4C59-436D-B3A0-089DD38A91C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2CE4387-6658-4F03-81EB-A42B63EB61A1}" type="pres">
      <dgm:prSet presAssocID="{6BAA1AAD-E9AF-4AB0-96AC-737A537203E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524229-B768-4194-BF3A-286E4E957E2A}" type="presOf" srcId="{6BAA1AAD-E9AF-4AB0-96AC-737A537203E6}" destId="{62CE4387-6658-4F03-81EB-A42B63EB61A1}" srcOrd="0" destOrd="0" presId="urn:microsoft.com/office/officeart/2005/8/layout/process1"/>
    <dgm:cxn modelId="{60A4E1CC-6972-44F7-8666-30983B55DD18}" type="presOf" srcId="{8C4A14BE-4C59-436D-B3A0-089DD38A91C7}" destId="{546DA861-93EB-4B57-B91E-C0D56C5E8663}" srcOrd="1" destOrd="0" presId="urn:microsoft.com/office/officeart/2005/8/layout/process1"/>
    <dgm:cxn modelId="{B7BC684B-D2DD-4352-96AA-4E7F0A0A8DB1}" srcId="{D7D2384F-6D7D-4A95-BC52-BA5AFEF09B27}" destId="{6BE213EA-B7C6-4E7E-8902-9E66F8C3F10C}" srcOrd="0" destOrd="0" parTransId="{C7A34806-0E46-4E10-8C2A-7BC35FCD2828}" sibTransId="{8C4A14BE-4C59-436D-B3A0-089DD38A91C7}"/>
    <dgm:cxn modelId="{B6481B9E-79C0-4239-89E3-BE1D835A7375}" srcId="{D7D2384F-6D7D-4A95-BC52-BA5AFEF09B27}" destId="{6BAA1AAD-E9AF-4AB0-96AC-737A537203E6}" srcOrd="1" destOrd="0" parTransId="{8EE94160-EC8B-48B9-BECA-2DE78695FDBB}" sibTransId="{388B878C-0226-4671-B9D1-EAF89B3B15C5}"/>
    <dgm:cxn modelId="{642F2315-0C37-4025-9216-A2DEE748A763}" type="presOf" srcId="{8C4A14BE-4C59-436D-B3A0-089DD38A91C7}" destId="{AA5A55C8-6CFA-4F75-BE06-8235A8E55F3B}" srcOrd="0" destOrd="0" presId="urn:microsoft.com/office/officeart/2005/8/layout/process1"/>
    <dgm:cxn modelId="{B62228D5-BAA1-4ACB-931D-86D2151FD484}" type="presOf" srcId="{D7D2384F-6D7D-4A95-BC52-BA5AFEF09B27}" destId="{C6D616F9-C0E8-4755-9C31-FAC530366640}" srcOrd="0" destOrd="0" presId="urn:microsoft.com/office/officeart/2005/8/layout/process1"/>
    <dgm:cxn modelId="{F4429099-623B-4C2C-81D6-465B8A4F75FF}" type="presOf" srcId="{6BE213EA-B7C6-4E7E-8902-9E66F8C3F10C}" destId="{65B6C1E7-B025-4312-B488-1981B15F7F66}" srcOrd="0" destOrd="0" presId="urn:microsoft.com/office/officeart/2005/8/layout/process1"/>
    <dgm:cxn modelId="{464BE01C-DB99-4F56-ACA7-2BDB16FA89ED}" type="presParOf" srcId="{C6D616F9-C0E8-4755-9C31-FAC530366640}" destId="{65B6C1E7-B025-4312-B488-1981B15F7F66}" srcOrd="0" destOrd="0" presId="urn:microsoft.com/office/officeart/2005/8/layout/process1"/>
    <dgm:cxn modelId="{EDC716D8-C10E-48B0-A229-3B42E2F52602}" type="presParOf" srcId="{C6D616F9-C0E8-4755-9C31-FAC530366640}" destId="{AA5A55C8-6CFA-4F75-BE06-8235A8E55F3B}" srcOrd="1" destOrd="0" presId="urn:microsoft.com/office/officeart/2005/8/layout/process1"/>
    <dgm:cxn modelId="{619B8435-B82E-451D-AF03-E7FF0ADAF8E0}" type="presParOf" srcId="{AA5A55C8-6CFA-4F75-BE06-8235A8E55F3B}" destId="{546DA861-93EB-4B57-B91E-C0D56C5E8663}" srcOrd="0" destOrd="0" presId="urn:microsoft.com/office/officeart/2005/8/layout/process1"/>
    <dgm:cxn modelId="{8EA459FD-C295-461A-888B-3531B80FAD28}" type="presParOf" srcId="{C6D616F9-C0E8-4755-9C31-FAC530366640}" destId="{62CE4387-6658-4F03-81EB-A42B63EB61A1}" srcOrd="2" destOrd="0" presId="urn:microsoft.com/office/officeart/2005/8/layout/process1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DEA554A-99E5-41D3-9B45-5A4CCA2E959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2CB9B-42A2-4124-9E70-37A9F855E0DC}">
      <dgm:prSet/>
      <dgm:spPr/>
      <dgm:t>
        <a:bodyPr/>
        <a:lstStyle/>
        <a:p>
          <a:pPr rtl="0"/>
          <a:r>
            <a:rPr lang="en-US" b="1" i="1" dirty="0" smtClean="0"/>
            <a:t>Second law of symmetry</a:t>
          </a:r>
          <a:endParaRPr lang="en-US" b="1" i="1" dirty="0"/>
        </a:p>
      </dgm:t>
    </dgm:pt>
    <dgm:pt modelId="{EB5B888E-4471-498C-9EAD-6797F564AC40}" type="parTrans" cxnId="{D1772672-5B39-443F-867E-0C240F929CF1}">
      <dgm:prSet/>
      <dgm:spPr/>
      <dgm:t>
        <a:bodyPr/>
        <a:lstStyle/>
        <a:p>
          <a:endParaRPr lang="en-US"/>
        </a:p>
      </dgm:t>
    </dgm:pt>
    <dgm:pt modelId="{D934A9E4-A2DD-453A-A006-017DCF1E3A86}" type="sibTrans" cxnId="{D1772672-5B39-443F-867E-0C240F929CF1}">
      <dgm:prSet/>
      <dgm:spPr/>
      <dgm:t>
        <a:bodyPr/>
        <a:lstStyle/>
        <a:p>
          <a:endParaRPr lang="en-US"/>
        </a:p>
      </dgm:t>
    </dgm:pt>
    <dgm:pt modelId="{3A1E26DF-8359-4FA2-A5FE-4B672E0162F8}">
      <dgm:prSet/>
      <dgm:spPr/>
      <dgm:t>
        <a:bodyPr/>
        <a:lstStyle/>
        <a:p>
          <a:pPr algn="l" rtl="0"/>
          <a:r>
            <a:rPr lang="en-US" dirty="0" smtClean="0"/>
            <a:t>Except for maxillary molars, orifices of the canals  lie on a line </a:t>
          </a:r>
          <a:r>
            <a:rPr lang="en-US" b="1" dirty="0" smtClean="0"/>
            <a:t>perpendicular</a:t>
          </a:r>
          <a:r>
            <a:rPr lang="en-US" dirty="0" smtClean="0"/>
            <a:t> to a line drawn in a  </a:t>
          </a:r>
          <a:r>
            <a:rPr lang="en-US" dirty="0" err="1" smtClean="0"/>
            <a:t>mesiodistal</a:t>
          </a:r>
          <a:r>
            <a:rPr lang="en-US" dirty="0" smtClean="0"/>
            <a:t> direction across the center of the floor  of the pulp chamber</a:t>
          </a:r>
          <a:endParaRPr lang="en-US" dirty="0"/>
        </a:p>
      </dgm:t>
    </dgm:pt>
    <dgm:pt modelId="{3B7E62AA-0340-4190-927C-C14E6F9E31C9}" type="parTrans" cxnId="{E9026A7A-FA45-467D-953F-B24999C2FE42}">
      <dgm:prSet/>
      <dgm:spPr/>
      <dgm:t>
        <a:bodyPr/>
        <a:lstStyle/>
        <a:p>
          <a:endParaRPr lang="en-US"/>
        </a:p>
      </dgm:t>
    </dgm:pt>
    <dgm:pt modelId="{B76F1F80-357A-4C92-87A0-E5131F2416A4}" type="sibTrans" cxnId="{E9026A7A-FA45-467D-953F-B24999C2FE42}">
      <dgm:prSet/>
      <dgm:spPr/>
      <dgm:t>
        <a:bodyPr/>
        <a:lstStyle/>
        <a:p>
          <a:endParaRPr lang="en-US"/>
        </a:p>
      </dgm:t>
    </dgm:pt>
    <dgm:pt modelId="{C8A4B602-C011-4D7E-892A-BE0C7CB2F544}" type="pres">
      <dgm:prSet presAssocID="{8DEA554A-99E5-41D3-9B45-5A4CCA2E95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B0D60E-CB48-48AE-A9F7-42F28AD7B947}" type="pres">
      <dgm:prSet presAssocID="{F3B2CB9B-42A2-4124-9E70-37A9F855E0D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D8E70-09FE-4744-8213-D43D27492CEF}" type="pres">
      <dgm:prSet presAssocID="{D934A9E4-A2DD-453A-A006-017DCF1E3A86}" presName="sibTrans" presStyleLbl="sibTrans2D1" presStyleIdx="0" presStyleCnt="1"/>
      <dgm:spPr/>
      <dgm:t>
        <a:bodyPr/>
        <a:lstStyle/>
        <a:p>
          <a:endParaRPr lang="en-US"/>
        </a:p>
      </dgm:t>
    </dgm:pt>
    <dgm:pt modelId="{2C4ABA4F-F0EF-4CB5-A730-E5F4A2FAA851}" type="pres">
      <dgm:prSet presAssocID="{D934A9E4-A2DD-453A-A006-017DCF1E3A86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D866DACC-24AC-4612-AEA2-DCF2F6E983C7}" type="pres">
      <dgm:prSet presAssocID="{3A1E26DF-8359-4FA2-A5FE-4B672E0162F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C87CED-A0F6-4DE2-B139-EEC0B6E8CC6D}" type="presOf" srcId="{F3B2CB9B-42A2-4124-9E70-37A9F855E0DC}" destId="{87B0D60E-CB48-48AE-A9F7-42F28AD7B947}" srcOrd="0" destOrd="0" presId="urn:microsoft.com/office/officeart/2005/8/layout/process1"/>
    <dgm:cxn modelId="{E9026A7A-FA45-467D-953F-B24999C2FE42}" srcId="{8DEA554A-99E5-41D3-9B45-5A4CCA2E9595}" destId="{3A1E26DF-8359-4FA2-A5FE-4B672E0162F8}" srcOrd="1" destOrd="0" parTransId="{3B7E62AA-0340-4190-927C-C14E6F9E31C9}" sibTransId="{B76F1F80-357A-4C92-87A0-E5131F2416A4}"/>
    <dgm:cxn modelId="{65D62FEA-9C1C-4205-87A0-96CCB986117D}" type="presOf" srcId="{D934A9E4-A2DD-453A-A006-017DCF1E3A86}" destId="{2C4ABA4F-F0EF-4CB5-A730-E5F4A2FAA851}" srcOrd="1" destOrd="0" presId="urn:microsoft.com/office/officeart/2005/8/layout/process1"/>
    <dgm:cxn modelId="{26C463AB-466D-40EB-AA06-6F2EC65DF71D}" type="presOf" srcId="{3A1E26DF-8359-4FA2-A5FE-4B672E0162F8}" destId="{D866DACC-24AC-4612-AEA2-DCF2F6E983C7}" srcOrd="0" destOrd="0" presId="urn:microsoft.com/office/officeart/2005/8/layout/process1"/>
    <dgm:cxn modelId="{A1B95812-78B4-4BF8-928F-2F64EF85E900}" type="presOf" srcId="{D934A9E4-A2DD-453A-A006-017DCF1E3A86}" destId="{04ED8E70-09FE-4744-8213-D43D27492CEF}" srcOrd="0" destOrd="0" presId="urn:microsoft.com/office/officeart/2005/8/layout/process1"/>
    <dgm:cxn modelId="{D1772672-5B39-443F-867E-0C240F929CF1}" srcId="{8DEA554A-99E5-41D3-9B45-5A4CCA2E9595}" destId="{F3B2CB9B-42A2-4124-9E70-37A9F855E0DC}" srcOrd="0" destOrd="0" parTransId="{EB5B888E-4471-498C-9EAD-6797F564AC40}" sibTransId="{D934A9E4-A2DD-453A-A006-017DCF1E3A86}"/>
    <dgm:cxn modelId="{00D9EE71-86A6-4A5C-8DE2-04512919BA04}" type="presOf" srcId="{8DEA554A-99E5-41D3-9B45-5A4CCA2E9595}" destId="{C8A4B602-C011-4D7E-892A-BE0C7CB2F544}" srcOrd="0" destOrd="0" presId="urn:microsoft.com/office/officeart/2005/8/layout/process1"/>
    <dgm:cxn modelId="{42DB6F39-9E53-45D2-86D6-8BA1D4E1BC93}" type="presParOf" srcId="{C8A4B602-C011-4D7E-892A-BE0C7CB2F544}" destId="{87B0D60E-CB48-48AE-A9F7-42F28AD7B947}" srcOrd="0" destOrd="0" presId="urn:microsoft.com/office/officeart/2005/8/layout/process1"/>
    <dgm:cxn modelId="{D6787E49-DCDF-4B0D-89E8-7E70D04C0CA9}" type="presParOf" srcId="{C8A4B602-C011-4D7E-892A-BE0C7CB2F544}" destId="{04ED8E70-09FE-4744-8213-D43D27492CEF}" srcOrd="1" destOrd="0" presId="urn:microsoft.com/office/officeart/2005/8/layout/process1"/>
    <dgm:cxn modelId="{0881401C-5E47-4243-BBF4-E025006795B8}" type="presParOf" srcId="{04ED8E70-09FE-4744-8213-D43D27492CEF}" destId="{2C4ABA4F-F0EF-4CB5-A730-E5F4A2FAA851}" srcOrd="0" destOrd="0" presId="urn:microsoft.com/office/officeart/2005/8/layout/process1"/>
    <dgm:cxn modelId="{360DBE1A-99CA-4F42-9615-7CCCA552B688}" type="presParOf" srcId="{C8A4B602-C011-4D7E-892A-BE0C7CB2F544}" destId="{D866DACC-24AC-4612-AEA2-DCF2F6E983C7}" srcOrd="2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38396E-1319-4D95-9447-CA5FA9D9BED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7C701D-DE4E-42CB-9B47-CB8BC7AF58A7}">
      <dgm:prSet custT="1"/>
      <dgm:spPr/>
      <dgm:t>
        <a:bodyPr/>
        <a:lstStyle/>
        <a:p>
          <a:pPr rtl="0"/>
          <a:r>
            <a:rPr lang="en-US" sz="2400" dirty="0" smtClean="0"/>
            <a:t>The entire space in the dentin where the pulp is housed</a:t>
          </a:r>
          <a:endParaRPr lang="en-US" sz="2400" dirty="0"/>
        </a:p>
      </dgm:t>
    </dgm:pt>
    <dgm:pt modelId="{9BF8C5D2-1ED1-4CF3-9A97-16137807DC4C}" type="parTrans" cxnId="{41B0A057-FB47-431C-89FC-996190763453}">
      <dgm:prSet/>
      <dgm:spPr/>
      <dgm:t>
        <a:bodyPr/>
        <a:lstStyle/>
        <a:p>
          <a:endParaRPr lang="en-US"/>
        </a:p>
      </dgm:t>
    </dgm:pt>
    <dgm:pt modelId="{84398C9F-5BD4-45C6-AC2D-0ADC5663C724}" type="sibTrans" cxnId="{41B0A057-FB47-431C-89FC-996190763453}">
      <dgm:prSet/>
      <dgm:spPr/>
      <dgm:t>
        <a:bodyPr/>
        <a:lstStyle/>
        <a:p>
          <a:endParaRPr lang="en-US"/>
        </a:p>
      </dgm:t>
    </dgm:pt>
    <dgm:pt modelId="{5C3110AF-94EF-4B36-8953-F160FC7109D6}" type="pres">
      <dgm:prSet presAssocID="{DF38396E-1319-4D95-9447-CA5FA9D9BE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39D4B2-C1F8-4526-AC49-6B42FADD1328}" type="pres">
      <dgm:prSet presAssocID="{2F7C701D-DE4E-42CB-9B47-CB8BC7AF58A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D781C2-0691-46B1-8D06-466583E2250A}" type="presOf" srcId="{2F7C701D-DE4E-42CB-9B47-CB8BC7AF58A7}" destId="{3D39D4B2-C1F8-4526-AC49-6B42FADD1328}" srcOrd="0" destOrd="0" presId="urn:microsoft.com/office/officeart/2005/8/layout/vList2"/>
    <dgm:cxn modelId="{41B0A057-FB47-431C-89FC-996190763453}" srcId="{DF38396E-1319-4D95-9447-CA5FA9D9BEDB}" destId="{2F7C701D-DE4E-42CB-9B47-CB8BC7AF58A7}" srcOrd="0" destOrd="0" parTransId="{9BF8C5D2-1ED1-4CF3-9A97-16137807DC4C}" sibTransId="{84398C9F-5BD4-45C6-AC2D-0ADC5663C724}"/>
    <dgm:cxn modelId="{FD3ACC56-D405-4154-ACE2-1CF1D4C47566}" type="presOf" srcId="{DF38396E-1319-4D95-9447-CA5FA9D9BEDB}" destId="{5C3110AF-94EF-4B36-8953-F160FC7109D6}" srcOrd="0" destOrd="0" presId="urn:microsoft.com/office/officeart/2005/8/layout/vList2"/>
    <dgm:cxn modelId="{98308A6C-36AF-4B0C-922A-11956548718F}" type="presParOf" srcId="{5C3110AF-94EF-4B36-8953-F160FC7109D6}" destId="{3D39D4B2-C1F8-4526-AC49-6B42FADD1328}" srcOrd="0" destOrd="0" presId="urn:microsoft.com/office/officeart/2005/8/layout/vList2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EACBF0E-1CD1-46F6-AAF2-4DA6E8A1DFE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5958D9-9421-40C8-8456-A79AFA02527E}">
      <dgm:prSet/>
      <dgm:spPr/>
      <dgm:t>
        <a:bodyPr/>
        <a:lstStyle/>
        <a:p>
          <a:pPr algn="ctr" rtl="0"/>
          <a:r>
            <a:rPr lang="en-US" b="1" i="1" dirty="0" smtClean="0"/>
            <a:t>Law of color change</a:t>
          </a:r>
        </a:p>
        <a:p>
          <a:pPr algn="l" rtl="0"/>
          <a:r>
            <a:rPr lang="en-US" dirty="0" smtClean="0"/>
            <a:t>Color of the pulp chamber floor is always darker  than the walls</a:t>
          </a:r>
          <a:endParaRPr lang="en-US" dirty="0"/>
        </a:p>
      </dgm:t>
    </dgm:pt>
    <dgm:pt modelId="{FB9C6F8A-AD04-47EA-BF01-AA04D83C3C04}" type="parTrans" cxnId="{10B695A8-B182-4DFB-A8B7-9EF5FAEBD445}">
      <dgm:prSet/>
      <dgm:spPr/>
      <dgm:t>
        <a:bodyPr/>
        <a:lstStyle/>
        <a:p>
          <a:endParaRPr lang="en-US"/>
        </a:p>
      </dgm:t>
    </dgm:pt>
    <dgm:pt modelId="{EDB4C148-6500-4131-8BE7-1210CAF3BCB5}" type="sibTrans" cxnId="{10B695A8-B182-4DFB-A8B7-9EF5FAEBD445}">
      <dgm:prSet/>
      <dgm:spPr/>
      <dgm:t>
        <a:bodyPr/>
        <a:lstStyle/>
        <a:p>
          <a:endParaRPr lang="en-US"/>
        </a:p>
      </dgm:t>
    </dgm:pt>
    <dgm:pt modelId="{F34AAC98-2069-4ACA-A2A6-A5637937BEDD}" type="pres">
      <dgm:prSet presAssocID="{9EACBF0E-1CD1-46F6-AAF2-4DA6E8A1DF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FD347B-087E-46BA-BB28-9C157DD33E27}" type="pres">
      <dgm:prSet presAssocID="{EC5958D9-9421-40C8-8456-A79AFA02527E}" presName="node" presStyleLbl="node1" presStyleIdx="0" presStyleCnt="1" custScaleX="100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0334A8-57A2-4701-BE3E-81EAA1E42ED1}" type="presOf" srcId="{9EACBF0E-1CD1-46F6-AAF2-4DA6E8A1DFEE}" destId="{F34AAC98-2069-4ACA-A2A6-A5637937BEDD}" srcOrd="0" destOrd="0" presId="urn:microsoft.com/office/officeart/2005/8/layout/process1"/>
    <dgm:cxn modelId="{10B695A8-B182-4DFB-A8B7-9EF5FAEBD445}" srcId="{9EACBF0E-1CD1-46F6-AAF2-4DA6E8A1DFEE}" destId="{EC5958D9-9421-40C8-8456-A79AFA02527E}" srcOrd="0" destOrd="0" parTransId="{FB9C6F8A-AD04-47EA-BF01-AA04D83C3C04}" sibTransId="{EDB4C148-6500-4131-8BE7-1210CAF3BCB5}"/>
    <dgm:cxn modelId="{6415D588-DE16-4AAA-94F1-52C730750CDA}" type="presOf" srcId="{EC5958D9-9421-40C8-8456-A79AFA02527E}" destId="{25FD347B-087E-46BA-BB28-9C157DD33E27}" srcOrd="0" destOrd="0" presId="urn:microsoft.com/office/officeart/2005/8/layout/process1"/>
    <dgm:cxn modelId="{7134C863-940C-41F4-9B1A-856FC914971B}" type="presParOf" srcId="{F34AAC98-2069-4ACA-A2A6-A5637937BEDD}" destId="{25FD347B-087E-46BA-BB28-9C157DD33E27}" srcOrd="0" destOrd="0" presId="urn:microsoft.com/office/officeart/2005/8/layout/process1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F0F8088-4C55-4496-83DA-DC854FCDC27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70CDE1-75FE-4EC9-89B5-F59525E60839}">
      <dgm:prSet/>
      <dgm:spPr/>
      <dgm:t>
        <a:bodyPr/>
        <a:lstStyle/>
        <a:p>
          <a:pPr rtl="0"/>
          <a:r>
            <a:rPr lang="en-US" b="1" i="1" dirty="0" smtClean="0"/>
            <a:t>First law of orifice location</a:t>
          </a:r>
          <a:endParaRPr lang="en-US" b="1" i="1" dirty="0"/>
        </a:p>
      </dgm:t>
    </dgm:pt>
    <dgm:pt modelId="{380D3BC8-A4D2-49AE-9A32-3A96F266084A}" type="parTrans" cxnId="{508B5535-1139-4E25-9344-07B03B27F59F}">
      <dgm:prSet/>
      <dgm:spPr/>
      <dgm:t>
        <a:bodyPr/>
        <a:lstStyle/>
        <a:p>
          <a:endParaRPr lang="en-US"/>
        </a:p>
      </dgm:t>
    </dgm:pt>
    <dgm:pt modelId="{BC2816A0-7AAF-40F5-B420-276EBCA71A89}" type="sibTrans" cxnId="{508B5535-1139-4E25-9344-07B03B27F59F}">
      <dgm:prSet/>
      <dgm:spPr/>
      <dgm:t>
        <a:bodyPr/>
        <a:lstStyle/>
        <a:p>
          <a:endParaRPr lang="en-US"/>
        </a:p>
      </dgm:t>
    </dgm:pt>
    <dgm:pt modelId="{1DD48231-D702-40BB-8A83-31CE0405A043}">
      <dgm:prSet/>
      <dgm:spPr/>
      <dgm:t>
        <a:bodyPr/>
        <a:lstStyle/>
        <a:p>
          <a:pPr algn="l" rtl="0"/>
          <a:r>
            <a:rPr lang="en-US" dirty="0" smtClean="0"/>
            <a:t>Orifices   are  always   located  at the  junction of the walls and   the   floor.</a:t>
          </a:r>
          <a:endParaRPr lang="en-US" dirty="0"/>
        </a:p>
      </dgm:t>
    </dgm:pt>
    <dgm:pt modelId="{99E754E7-1A82-4C1B-B4FB-07464F91FB19}" type="parTrans" cxnId="{9FBA3564-B1E7-40FD-8207-0C325C299B90}">
      <dgm:prSet/>
      <dgm:spPr/>
      <dgm:t>
        <a:bodyPr/>
        <a:lstStyle/>
        <a:p>
          <a:endParaRPr lang="en-US"/>
        </a:p>
      </dgm:t>
    </dgm:pt>
    <dgm:pt modelId="{78FB9CFE-BF00-4E33-A164-38E5AF97D32A}" type="sibTrans" cxnId="{9FBA3564-B1E7-40FD-8207-0C325C299B90}">
      <dgm:prSet/>
      <dgm:spPr/>
      <dgm:t>
        <a:bodyPr/>
        <a:lstStyle/>
        <a:p>
          <a:endParaRPr lang="en-US"/>
        </a:p>
      </dgm:t>
    </dgm:pt>
    <dgm:pt modelId="{07A69D1D-861A-4021-A9A0-C4F55A7771EF}" type="pres">
      <dgm:prSet presAssocID="{7F0F8088-4C55-4496-83DA-DC854FCDC2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ABC903-697F-46CD-A5C9-168BB3C799B9}" type="pres">
      <dgm:prSet presAssocID="{5C70CDE1-75FE-4EC9-89B5-F59525E6083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9931E-F297-4F5C-8662-BA2BA5AAB62C}" type="pres">
      <dgm:prSet presAssocID="{BC2816A0-7AAF-40F5-B420-276EBCA71A89}" presName="sibTrans" presStyleLbl="sibTrans2D1" presStyleIdx="0" presStyleCnt="1" custFlipVert="1" custScaleX="35965" custScaleY="9480" custLinFactX="9153" custLinFactY="-5442" custLinFactNeighborX="100000" custLinFactNeighborY="-100000"/>
      <dgm:spPr/>
      <dgm:t>
        <a:bodyPr/>
        <a:lstStyle/>
        <a:p>
          <a:endParaRPr lang="en-US"/>
        </a:p>
      </dgm:t>
    </dgm:pt>
    <dgm:pt modelId="{0F0C712F-7A6B-4110-BB68-677BD099CC42}" type="pres">
      <dgm:prSet presAssocID="{BC2816A0-7AAF-40F5-B420-276EBCA71A8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F8933FCA-5968-420B-A75A-0D87F98663C9}" type="pres">
      <dgm:prSet presAssocID="{1DD48231-D702-40BB-8A83-31CE0405A04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8D7F25-2955-4C1D-8A3B-DFBC51AE7A9E}" type="presOf" srcId="{1DD48231-D702-40BB-8A83-31CE0405A043}" destId="{F8933FCA-5968-420B-A75A-0D87F98663C9}" srcOrd="0" destOrd="0" presId="urn:microsoft.com/office/officeart/2005/8/layout/process1"/>
    <dgm:cxn modelId="{C5417BDA-66AE-477A-B490-9238389BEC7C}" type="presOf" srcId="{7F0F8088-4C55-4496-83DA-DC854FCDC277}" destId="{07A69D1D-861A-4021-A9A0-C4F55A7771EF}" srcOrd="0" destOrd="0" presId="urn:microsoft.com/office/officeart/2005/8/layout/process1"/>
    <dgm:cxn modelId="{CB74E095-D8EA-4CAF-8ACA-EC589F6E8A9A}" type="presOf" srcId="{BC2816A0-7AAF-40F5-B420-276EBCA71A89}" destId="{F599931E-F297-4F5C-8662-BA2BA5AAB62C}" srcOrd="0" destOrd="0" presId="urn:microsoft.com/office/officeart/2005/8/layout/process1"/>
    <dgm:cxn modelId="{462E7081-A19F-45A4-BDF3-DBD017205B0D}" type="presOf" srcId="{BC2816A0-7AAF-40F5-B420-276EBCA71A89}" destId="{0F0C712F-7A6B-4110-BB68-677BD099CC42}" srcOrd="1" destOrd="0" presId="urn:microsoft.com/office/officeart/2005/8/layout/process1"/>
    <dgm:cxn modelId="{76C2E05A-0794-4DA0-91FB-A705BDD6565E}" type="presOf" srcId="{5C70CDE1-75FE-4EC9-89B5-F59525E60839}" destId="{B2ABC903-697F-46CD-A5C9-168BB3C799B9}" srcOrd="0" destOrd="0" presId="urn:microsoft.com/office/officeart/2005/8/layout/process1"/>
    <dgm:cxn modelId="{508B5535-1139-4E25-9344-07B03B27F59F}" srcId="{7F0F8088-4C55-4496-83DA-DC854FCDC277}" destId="{5C70CDE1-75FE-4EC9-89B5-F59525E60839}" srcOrd="0" destOrd="0" parTransId="{380D3BC8-A4D2-49AE-9A32-3A96F266084A}" sibTransId="{BC2816A0-7AAF-40F5-B420-276EBCA71A89}"/>
    <dgm:cxn modelId="{9FBA3564-B1E7-40FD-8207-0C325C299B90}" srcId="{7F0F8088-4C55-4496-83DA-DC854FCDC277}" destId="{1DD48231-D702-40BB-8A83-31CE0405A043}" srcOrd="1" destOrd="0" parTransId="{99E754E7-1A82-4C1B-B4FB-07464F91FB19}" sibTransId="{78FB9CFE-BF00-4E33-A164-38E5AF97D32A}"/>
    <dgm:cxn modelId="{F0DC603E-E27F-4DC5-8B8C-2E0504555EEF}" type="presParOf" srcId="{07A69D1D-861A-4021-A9A0-C4F55A7771EF}" destId="{B2ABC903-697F-46CD-A5C9-168BB3C799B9}" srcOrd="0" destOrd="0" presId="urn:microsoft.com/office/officeart/2005/8/layout/process1"/>
    <dgm:cxn modelId="{612F5575-CB6F-4B5C-8C78-D166EBF54950}" type="presParOf" srcId="{07A69D1D-861A-4021-A9A0-C4F55A7771EF}" destId="{F599931E-F297-4F5C-8662-BA2BA5AAB62C}" srcOrd="1" destOrd="0" presId="urn:microsoft.com/office/officeart/2005/8/layout/process1"/>
    <dgm:cxn modelId="{11A0712B-4C40-4C2B-9EDF-88986CE5CEA6}" type="presParOf" srcId="{F599931E-F297-4F5C-8662-BA2BA5AAB62C}" destId="{0F0C712F-7A6B-4110-BB68-677BD099CC42}" srcOrd="0" destOrd="0" presId="urn:microsoft.com/office/officeart/2005/8/layout/process1"/>
    <dgm:cxn modelId="{D7D02303-2EDD-40A2-BCB8-1A36DBD01D8F}" type="presParOf" srcId="{07A69D1D-861A-4021-A9A0-C4F55A7771EF}" destId="{F8933FCA-5968-420B-A75A-0D87F98663C9}" srcOrd="2" destOrd="0" presId="urn:microsoft.com/office/officeart/2005/8/layout/process1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082680B-5404-40BF-8C94-EA35401891F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D8B9B8-7DFC-44F6-89A9-9C62F329D604}">
      <dgm:prSet/>
      <dgm:spPr/>
      <dgm:t>
        <a:bodyPr/>
        <a:lstStyle/>
        <a:p>
          <a:pPr rtl="0"/>
          <a:r>
            <a:rPr lang="en-US" b="1" i="1" dirty="0" smtClean="0"/>
            <a:t>Second law of orifice location</a:t>
          </a:r>
        </a:p>
        <a:p>
          <a:pPr rtl="0"/>
          <a:r>
            <a:rPr lang="en-US" dirty="0" smtClean="0"/>
            <a:t>Orifices are  located  at  the angles of the wall-floor  junction.</a:t>
          </a:r>
          <a:endParaRPr lang="en-US" dirty="0"/>
        </a:p>
      </dgm:t>
    </dgm:pt>
    <dgm:pt modelId="{0EB63BD0-0D8E-4FAB-AAFD-C27FD048EB63}" type="parTrans" cxnId="{CF90572E-113A-4931-B7B5-9EE0AEA49115}">
      <dgm:prSet/>
      <dgm:spPr/>
      <dgm:t>
        <a:bodyPr/>
        <a:lstStyle/>
        <a:p>
          <a:endParaRPr lang="en-US"/>
        </a:p>
      </dgm:t>
    </dgm:pt>
    <dgm:pt modelId="{C20DC13F-39AC-427A-A633-62EDA465FF5D}" type="sibTrans" cxnId="{CF90572E-113A-4931-B7B5-9EE0AEA49115}">
      <dgm:prSet/>
      <dgm:spPr/>
      <dgm:t>
        <a:bodyPr/>
        <a:lstStyle/>
        <a:p>
          <a:endParaRPr lang="en-US"/>
        </a:p>
      </dgm:t>
    </dgm:pt>
    <dgm:pt modelId="{3BDE699A-59FF-47A4-B166-4514D9C6D779}" type="pres">
      <dgm:prSet presAssocID="{E082680B-5404-40BF-8C94-EA35401891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5AA09E-E27C-462D-B9B6-3BC22C62C323}" type="pres">
      <dgm:prSet presAssocID="{96D8B9B8-7DFC-44F6-89A9-9C62F329D60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90572E-113A-4931-B7B5-9EE0AEA49115}" srcId="{E082680B-5404-40BF-8C94-EA35401891F0}" destId="{96D8B9B8-7DFC-44F6-89A9-9C62F329D604}" srcOrd="0" destOrd="0" parTransId="{0EB63BD0-0D8E-4FAB-AAFD-C27FD048EB63}" sibTransId="{C20DC13F-39AC-427A-A633-62EDA465FF5D}"/>
    <dgm:cxn modelId="{3B8F5C4F-972C-412F-BF47-6F12D0E374EA}" type="presOf" srcId="{96D8B9B8-7DFC-44F6-89A9-9C62F329D604}" destId="{7E5AA09E-E27C-462D-B9B6-3BC22C62C323}" srcOrd="0" destOrd="0" presId="urn:microsoft.com/office/officeart/2005/8/layout/process1"/>
    <dgm:cxn modelId="{EC5A6E6A-8F29-4F92-BEA5-3A6B3DA84F50}" type="presOf" srcId="{E082680B-5404-40BF-8C94-EA35401891F0}" destId="{3BDE699A-59FF-47A4-B166-4514D9C6D779}" srcOrd="0" destOrd="0" presId="urn:microsoft.com/office/officeart/2005/8/layout/process1"/>
    <dgm:cxn modelId="{55FF0693-3D30-4DFF-BDC1-E8F5B046CE48}" type="presParOf" srcId="{3BDE699A-59FF-47A4-B166-4514D9C6D779}" destId="{7E5AA09E-E27C-462D-B9B6-3BC22C62C323}" srcOrd="0" destOrd="0" presId="urn:microsoft.com/office/officeart/2005/8/layout/process1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F4A0A02-1C9B-4B0A-9392-09AF9C4982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D2504C-E7E4-4D53-8C25-F0A772B47762}">
      <dgm:prSet/>
      <dgm:spPr/>
      <dgm:t>
        <a:bodyPr/>
        <a:lstStyle/>
        <a:p>
          <a:pPr algn="ctr" rtl="0"/>
          <a:r>
            <a:rPr lang="en-US" b="1" i="1" dirty="0" smtClean="0"/>
            <a:t>Third law of orifice location</a:t>
          </a:r>
        </a:p>
        <a:p>
          <a:pPr algn="l" rtl="0"/>
          <a:r>
            <a:rPr lang="en-US" dirty="0" smtClean="0"/>
            <a:t>Orifices are located at the terminus of the root  developmental  fusion lines.</a:t>
          </a:r>
          <a:endParaRPr lang="en-US" dirty="0"/>
        </a:p>
      </dgm:t>
    </dgm:pt>
    <dgm:pt modelId="{A3AB9E3B-009D-4DB8-9C92-45DD74ACDEF3}" type="parTrans" cxnId="{9662E9C3-ED5D-4302-BE7B-8427087F70AD}">
      <dgm:prSet/>
      <dgm:spPr/>
      <dgm:t>
        <a:bodyPr/>
        <a:lstStyle/>
        <a:p>
          <a:endParaRPr lang="en-US"/>
        </a:p>
      </dgm:t>
    </dgm:pt>
    <dgm:pt modelId="{5E044C1F-690B-470E-A512-9AC397AC71FA}" type="sibTrans" cxnId="{9662E9C3-ED5D-4302-BE7B-8427087F70AD}">
      <dgm:prSet/>
      <dgm:spPr/>
      <dgm:t>
        <a:bodyPr/>
        <a:lstStyle/>
        <a:p>
          <a:endParaRPr lang="en-US"/>
        </a:p>
      </dgm:t>
    </dgm:pt>
    <dgm:pt modelId="{9A718988-BF29-4CE7-B171-6201EDA18C26}" type="pres">
      <dgm:prSet presAssocID="{7F4A0A02-1C9B-4B0A-9392-09AF9C4982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DBA12F-7687-4624-8CA0-D1C79C8271C1}" type="pres">
      <dgm:prSet presAssocID="{4FD2504C-E7E4-4D53-8C25-F0A772B4776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06249A-EA48-4BF3-B3AA-C9E334F49A84}" type="presOf" srcId="{4FD2504C-E7E4-4D53-8C25-F0A772B47762}" destId="{B5DBA12F-7687-4624-8CA0-D1C79C8271C1}" srcOrd="0" destOrd="0" presId="urn:microsoft.com/office/officeart/2005/8/layout/process1"/>
    <dgm:cxn modelId="{9662E9C3-ED5D-4302-BE7B-8427087F70AD}" srcId="{7F4A0A02-1C9B-4B0A-9392-09AF9C498254}" destId="{4FD2504C-E7E4-4D53-8C25-F0A772B47762}" srcOrd="0" destOrd="0" parTransId="{A3AB9E3B-009D-4DB8-9C92-45DD74ACDEF3}" sibTransId="{5E044C1F-690B-470E-A512-9AC397AC71FA}"/>
    <dgm:cxn modelId="{77BAA539-06E1-42E6-B632-69707854FB34}" type="presOf" srcId="{7F4A0A02-1C9B-4B0A-9392-09AF9C498254}" destId="{9A718988-BF29-4CE7-B171-6201EDA18C26}" srcOrd="0" destOrd="0" presId="urn:microsoft.com/office/officeart/2005/8/layout/process1"/>
    <dgm:cxn modelId="{5C944E49-6606-4986-A228-A58711F413E4}" type="presParOf" srcId="{9A718988-BF29-4CE7-B171-6201EDA18C26}" destId="{B5DBA12F-7687-4624-8CA0-D1C79C8271C1}" srcOrd="0" destOrd="0" presId="urn:microsoft.com/office/officeart/2005/8/layout/process1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9A88FF4-62D6-40EB-B36E-3049C9BA4BC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BD6EDD-AAE2-4BCB-9FCB-0A4694710E42}">
      <dgm:prSet/>
      <dgm:spPr/>
      <dgm:t>
        <a:bodyPr/>
        <a:lstStyle/>
        <a:p>
          <a:pPr rtl="0"/>
          <a:r>
            <a:rPr lang="en-US" b="1" i="1" dirty="0" smtClean="0"/>
            <a:t>Law of Centrality</a:t>
          </a:r>
          <a:endParaRPr lang="en-US" dirty="0"/>
        </a:p>
      </dgm:t>
    </dgm:pt>
    <dgm:pt modelId="{952B8128-2F43-4004-AEC4-989C84A2FEE6}" type="parTrans" cxnId="{727ABEFB-1440-419D-9FF1-DE685FFCB403}">
      <dgm:prSet/>
      <dgm:spPr/>
      <dgm:t>
        <a:bodyPr/>
        <a:lstStyle/>
        <a:p>
          <a:endParaRPr lang="en-US"/>
        </a:p>
      </dgm:t>
    </dgm:pt>
    <dgm:pt modelId="{8CB769E3-6A3B-4940-AA7E-C4F06FA51555}" type="sibTrans" cxnId="{727ABEFB-1440-419D-9FF1-DE685FFCB403}">
      <dgm:prSet/>
      <dgm:spPr/>
      <dgm:t>
        <a:bodyPr/>
        <a:lstStyle/>
        <a:p>
          <a:endParaRPr lang="en-US"/>
        </a:p>
      </dgm:t>
    </dgm:pt>
    <dgm:pt modelId="{DE322DF2-052C-4D14-A2FE-51B4B3C4B538}">
      <dgm:prSet/>
      <dgm:spPr/>
      <dgm:t>
        <a:bodyPr/>
        <a:lstStyle/>
        <a:p>
          <a:pPr rtl="0"/>
          <a:r>
            <a:rPr lang="en-US" dirty="0" smtClean="0"/>
            <a:t>floor of pulp chamber always located in the centre of  tooth at the level of CEJ.</a:t>
          </a:r>
          <a:endParaRPr lang="en-US" dirty="0"/>
        </a:p>
      </dgm:t>
    </dgm:pt>
    <dgm:pt modelId="{95D2824E-0015-4F04-B121-26E89AEEAB31}" type="parTrans" cxnId="{4B81FF99-9598-46D6-A3AE-06D24BF5DCF7}">
      <dgm:prSet/>
      <dgm:spPr/>
      <dgm:t>
        <a:bodyPr/>
        <a:lstStyle/>
        <a:p>
          <a:endParaRPr lang="en-US"/>
        </a:p>
      </dgm:t>
    </dgm:pt>
    <dgm:pt modelId="{40AB1670-024D-495B-A3FC-B42BC089D2AF}" type="sibTrans" cxnId="{4B81FF99-9598-46D6-A3AE-06D24BF5DCF7}">
      <dgm:prSet/>
      <dgm:spPr/>
      <dgm:t>
        <a:bodyPr/>
        <a:lstStyle/>
        <a:p>
          <a:endParaRPr lang="en-US"/>
        </a:p>
      </dgm:t>
    </dgm:pt>
    <dgm:pt modelId="{50DCFEA8-A042-4A58-B70D-7E71E833632A}" type="pres">
      <dgm:prSet presAssocID="{A9A88FF4-62D6-40EB-B36E-3049C9BA4B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C05C2E-6739-4D02-AC55-60B7A33257CC}" type="pres">
      <dgm:prSet presAssocID="{CEBD6EDD-AAE2-4BCB-9FCB-0A4694710E4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81FF99-9598-46D6-A3AE-06D24BF5DCF7}" srcId="{CEBD6EDD-AAE2-4BCB-9FCB-0A4694710E42}" destId="{DE322DF2-052C-4D14-A2FE-51B4B3C4B538}" srcOrd="0" destOrd="0" parTransId="{95D2824E-0015-4F04-B121-26E89AEEAB31}" sibTransId="{40AB1670-024D-495B-A3FC-B42BC089D2AF}"/>
    <dgm:cxn modelId="{CDAD3B16-E2A2-454C-BF8B-BBE2D6F647C0}" type="presOf" srcId="{A9A88FF4-62D6-40EB-B36E-3049C9BA4BCF}" destId="{50DCFEA8-A042-4A58-B70D-7E71E833632A}" srcOrd="0" destOrd="0" presId="urn:microsoft.com/office/officeart/2005/8/layout/process1"/>
    <dgm:cxn modelId="{727ABEFB-1440-419D-9FF1-DE685FFCB403}" srcId="{A9A88FF4-62D6-40EB-B36E-3049C9BA4BCF}" destId="{CEBD6EDD-AAE2-4BCB-9FCB-0A4694710E42}" srcOrd="0" destOrd="0" parTransId="{952B8128-2F43-4004-AEC4-989C84A2FEE6}" sibTransId="{8CB769E3-6A3B-4940-AA7E-C4F06FA51555}"/>
    <dgm:cxn modelId="{490DD42E-0CE0-42C9-8751-F1690B5F30F8}" type="presOf" srcId="{CEBD6EDD-AAE2-4BCB-9FCB-0A4694710E42}" destId="{02C05C2E-6739-4D02-AC55-60B7A33257CC}" srcOrd="0" destOrd="0" presId="urn:microsoft.com/office/officeart/2005/8/layout/process1"/>
    <dgm:cxn modelId="{7145E508-54D2-4F9E-B8E0-0AB3F157598F}" type="presOf" srcId="{DE322DF2-052C-4D14-A2FE-51B4B3C4B538}" destId="{02C05C2E-6739-4D02-AC55-60B7A33257CC}" srcOrd="0" destOrd="1" presId="urn:microsoft.com/office/officeart/2005/8/layout/process1"/>
    <dgm:cxn modelId="{8A98E159-B86D-4440-9F64-72D281CE8C81}" type="presParOf" srcId="{50DCFEA8-A042-4A58-B70D-7E71E833632A}" destId="{02C05C2E-6739-4D02-AC55-60B7A33257CC}" srcOrd="0" destOrd="0" presId="urn:microsoft.com/office/officeart/2005/8/layout/process1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104E30A-B677-46F0-A146-C6EC558CD33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2C66F3-0C9B-49A8-B61C-6798187E2466}">
      <dgm:prSet/>
      <dgm:spPr/>
      <dgm:t>
        <a:bodyPr/>
        <a:lstStyle/>
        <a:p>
          <a:pPr rtl="0"/>
          <a:r>
            <a:rPr lang="en-US" b="1" i="1" dirty="0" smtClean="0"/>
            <a:t>Law of CEJ</a:t>
          </a:r>
          <a:endParaRPr lang="en-US" b="1" i="1" dirty="0"/>
        </a:p>
      </dgm:t>
    </dgm:pt>
    <dgm:pt modelId="{35945B51-8708-4D69-9E55-F7FFAD7C8B36}" type="parTrans" cxnId="{8DF129DE-FFCE-402E-99A1-8B20BCA58547}">
      <dgm:prSet/>
      <dgm:spPr/>
      <dgm:t>
        <a:bodyPr/>
        <a:lstStyle/>
        <a:p>
          <a:endParaRPr lang="en-US"/>
        </a:p>
      </dgm:t>
    </dgm:pt>
    <dgm:pt modelId="{9F70D7D5-BF43-4344-807F-592A92DBEE2F}" type="sibTrans" cxnId="{8DF129DE-FFCE-402E-99A1-8B20BCA58547}">
      <dgm:prSet/>
      <dgm:spPr/>
      <dgm:t>
        <a:bodyPr/>
        <a:lstStyle/>
        <a:p>
          <a:endParaRPr lang="en-US"/>
        </a:p>
      </dgm:t>
    </dgm:pt>
    <dgm:pt modelId="{92FC3749-421A-4BF1-9FF8-E69FCCD6084F}">
      <dgm:prSet/>
      <dgm:spPr/>
      <dgm:t>
        <a:bodyPr/>
        <a:lstStyle/>
        <a:p>
          <a:pPr algn="l" rtl="0"/>
          <a:r>
            <a:rPr lang="en-US" dirty="0" smtClean="0"/>
            <a:t>Distance from external surface of clinical crown to the  wall of pulp chamber is same throughout the  circumference of the tooth at the level of CEJ.</a:t>
          </a:r>
          <a:endParaRPr lang="en-US" dirty="0"/>
        </a:p>
      </dgm:t>
    </dgm:pt>
    <dgm:pt modelId="{B83D5442-EB3C-4833-B87E-228613893195}" type="parTrans" cxnId="{AB3FCDD1-DF73-4291-A3D0-AC610A4F8096}">
      <dgm:prSet/>
      <dgm:spPr/>
      <dgm:t>
        <a:bodyPr/>
        <a:lstStyle/>
        <a:p>
          <a:endParaRPr lang="en-US"/>
        </a:p>
      </dgm:t>
    </dgm:pt>
    <dgm:pt modelId="{6A774A20-02DC-4E0C-A24A-4F193CCE9AFB}" type="sibTrans" cxnId="{AB3FCDD1-DF73-4291-A3D0-AC610A4F8096}">
      <dgm:prSet/>
      <dgm:spPr/>
      <dgm:t>
        <a:bodyPr/>
        <a:lstStyle/>
        <a:p>
          <a:endParaRPr lang="en-US"/>
        </a:p>
      </dgm:t>
    </dgm:pt>
    <dgm:pt modelId="{8AD040A3-8258-4DAC-BC81-FA7F36AF2726}" type="pres">
      <dgm:prSet presAssocID="{4104E30A-B677-46F0-A146-C6EC558CD3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68CAA8-CECE-46F9-849A-3CA0E82EF230}" type="pres">
      <dgm:prSet presAssocID="{432C66F3-0C9B-49A8-B61C-6798187E246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1F7D7-1C2E-4303-9375-8C818D5D5A24}" type="pres">
      <dgm:prSet presAssocID="{9F70D7D5-BF43-4344-807F-592A92DBEE2F}" presName="sibTrans" presStyleLbl="sibTrans2D1" presStyleIdx="0" presStyleCnt="1" custFlipVert="1" custFlipHor="1" custScaleX="18099" custScaleY="15864" custLinFactNeighborY="-72147"/>
      <dgm:spPr/>
      <dgm:t>
        <a:bodyPr/>
        <a:lstStyle/>
        <a:p>
          <a:endParaRPr lang="en-US"/>
        </a:p>
      </dgm:t>
    </dgm:pt>
    <dgm:pt modelId="{C26FC731-40E3-4BEF-B461-BFC65E54A236}" type="pres">
      <dgm:prSet presAssocID="{9F70D7D5-BF43-4344-807F-592A92DBEE2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C592966-F507-4DE6-9F62-B2CB15E873D8}" type="pres">
      <dgm:prSet presAssocID="{92FC3749-421A-4BF1-9FF8-E69FCCD6084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FCDD1-DF73-4291-A3D0-AC610A4F8096}" srcId="{4104E30A-B677-46F0-A146-C6EC558CD33D}" destId="{92FC3749-421A-4BF1-9FF8-E69FCCD6084F}" srcOrd="1" destOrd="0" parTransId="{B83D5442-EB3C-4833-B87E-228613893195}" sibTransId="{6A774A20-02DC-4E0C-A24A-4F193CCE9AFB}"/>
    <dgm:cxn modelId="{48050A6E-3655-4B10-BE8E-89A80A369FAC}" type="presOf" srcId="{9F70D7D5-BF43-4344-807F-592A92DBEE2F}" destId="{3781F7D7-1C2E-4303-9375-8C818D5D5A24}" srcOrd="0" destOrd="0" presId="urn:microsoft.com/office/officeart/2005/8/layout/process1"/>
    <dgm:cxn modelId="{52DE4D20-2B18-42DE-BF04-447C15FA2091}" type="presOf" srcId="{92FC3749-421A-4BF1-9FF8-E69FCCD6084F}" destId="{6C592966-F507-4DE6-9F62-B2CB15E873D8}" srcOrd="0" destOrd="0" presId="urn:microsoft.com/office/officeart/2005/8/layout/process1"/>
    <dgm:cxn modelId="{69F5D84D-CFE8-4A60-9901-B48DDDD9B5C1}" type="presOf" srcId="{432C66F3-0C9B-49A8-B61C-6798187E2466}" destId="{AD68CAA8-CECE-46F9-849A-3CA0E82EF230}" srcOrd="0" destOrd="0" presId="urn:microsoft.com/office/officeart/2005/8/layout/process1"/>
    <dgm:cxn modelId="{0A04D316-7BF6-4028-BBD7-A90DACF5A05A}" type="presOf" srcId="{4104E30A-B677-46F0-A146-C6EC558CD33D}" destId="{8AD040A3-8258-4DAC-BC81-FA7F36AF2726}" srcOrd="0" destOrd="0" presId="urn:microsoft.com/office/officeart/2005/8/layout/process1"/>
    <dgm:cxn modelId="{A25C1753-DA89-4442-A98A-4CAEA077B7DB}" type="presOf" srcId="{9F70D7D5-BF43-4344-807F-592A92DBEE2F}" destId="{C26FC731-40E3-4BEF-B461-BFC65E54A236}" srcOrd="1" destOrd="0" presId="urn:microsoft.com/office/officeart/2005/8/layout/process1"/>
    <dgm:cxn modelId="{8DF129DE-FFCE-402E-99A1-8B20BCA58547}" srcId="{4104E30A-B677-46F0-A146-C6EC558CD33D}" destId="{432C66F3-0C9B-49A8-B61C-6798187E2466}" srcOrd="0" destOrd="0" parTransId="{35945B51-8708-4D69-9E55-F7FFAD7C8B36}" sibTransId="{9F70D7D5-BF43-4344-807F-592A92DBEE2F}"/>
    <dgm:cxn modelId="{DF06E3B2-0696-465A-B56A-F3D1D7C02396}" type="presParOf" srcId="{8AD040A3-8258-4DAC-BC81-FA7F36AF2726}" destId="{AD68CAA8-CECE-46F9-849A-3CA0E82EF230}" srcOrd="0" destOrd="0" presId="urn:microsoft.com/office/officeart/2005/8/layout/process1"/>
    <dgm:cxn modelId="{CB4A821D-0B37-4C60-8824-CE42A1258E15}" type="presParOf" srcId="{8AD040A3-8258-4DAC-BC81-FA7F36AF2726}" destId="{3781F7D7-1C2E-4303-9375-8C818D5D5A24}" srcOrd="1" destOrd="0" presId="urn:microsoft.com/office/officeart/2005/8/layout/process1"/>
    <dgm:cxn modelId="{3663C42D-908B-4C5A-AC17-721B9862D8C4}" type="presParOf" srcId="{3781F7D7-1C2E-4303-9375-8C818D5D5A24}" destId="{C26FC731-40E3-4BEF-B461-BFC65E54A236}" srcOrd="0" destOrd="0" presId="urn:microsoft.com/office/officeart/2005/8/layout/process1"/>
    <dgm:cxn modelId="{AD714B18-AB7E-42B1-8FE7-5AF2B322A513}" type="presParOf" srcId="{8AD040A3-8258-4DAC-BC81-FA7F36AF2726}" destId="{6C592966-F507-4DE6-9F62-B2CB15E873D8}" srcOrd="2" destOrd="0" presId="urn:microsoft.com/office/officeart/2005/8/layout/process1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ADF6BB6-7C1D-494D-97C9-9766576A8D2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E790D9-2C85-4927-BB64-C48A7D24FEB3}">
      <dgm:prSet/>
      <dgm:spPr/>
      <dgm:t>
        <a:bodyPr/>
        <a:lstStyle/>
        <a:p>
          <a:pPr rtl="0"/>
          <a:r>
            <a:rPr lang="en-US" b="1" i="1" dirty="0" smtClean="0"/>
            <a:t>Law of Concentricity</a:t>
          </a:r>
          <a:endParaRPr lang="en-US" dirty="0"/>
        </a:p>
      </dgm:t>
    </dgm:pt>
    <dgm:pt modelId="{0B42D13B-2D56-4327-B0FA-5AFF117FBA02}" type="parTrans" cxnId="{C613C777-9E49-44AC-8965-65B453187CDF}">
      <dgm:prSet/>
      <dgm:spPr/>
      <dgm:t>
        <a:bodyPr/>
        <a:lstStyle/>
        <a:p>
          <a:endParaRPr lang="en-US"/>
        </a:p>
      </dgm:t>
    </dgm:pt>
    <dgm:pt modelId="{7F565D43-CFD1-4980-A6B9-9FA42151BCD8}" type="sibTrans" cxnId="{C613C777-9E49-44AC-8965-65B453187CDF}">
      <dgm:prSet/>
      <dgm:spPr/>
      <dgm:t>
        <a:bodyPr/>
        <a:lstStyle/>
        <a:p>
          <a:endParaRPr lang="en-US"/>
        </a:p>
      </dgm:t>
    </dgm:pt>
    <dgm:pt modelId="{698895EC-1DEA-4216-9257-A0E45B49AE69}">
      <dgm:prSet/>
      <dgm:spPr/>
      <dgm:t>
        <a:bodyPr/>
        <a:lstStyle/>
        <a:p>
          <a:pPr rtl="0"/>
          <a:r>
            <a:rPr lang="en-US" dirty="0" smtClean="0"/>
            <a:t>External root surface anatomy reflects the internal  pulp chamber anatomy</a:t>
          </a:r>
          <a:endParaRPr lang="en-US" dirty="0"/>
        </a:p>
      </dgm:t>
    </dgm:pt>
    <dgm:pt modelId="{46DB05A2-EE54-4D39-AB0A-D78422FD7135}" type="parTrans" cxnId="{7CA6E813-8525-431F-8C9B-98A436981D5C}">
      <dgm:prSet/>
      <dgm:spPr/>
      <dgm:t>
        <a:bodyPr/>
        <a:lstStyle/>
        <a:p>
          <a:endParaRPr lang="en-US"/>
        </a:p>
      </dgm:t>
    </dgm:pt>
    <dgm:pt modelId="{3BF561C6-C583-41F5-8F87-545536041C5D}" type="sibTrans" cxnId="{7CA6E813-8525-431F-8C9B-98A436981D5C}">
      <dgm:prSet/>
      <dgm:spPr/>
      <dgm:t>
        <a:bodyPr/>
        <a:lstStyle/>
        <a:p>
          <a:endParaRPr lang="en-US"/>
        </a:p>
      </dgm:t>
    </dgm:pt>
    <dgm:pt modelId="{03C7B6E0-A1C2-4427-B8B9-BDA7347DEA9D}" type="pres">
      <dgm:prSet presAssocID="{4ADF6BB6-7C1D-494D-97C9-9766576A8D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6E2F27-19C8-41FA-A75F-01A31DB09B14}" type="pres">
      <dgm:prSet presAssocID="{03E790D9-2C85-4927-BB64-C48A7D24FEB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576ABD-49F5-48D6-BA53-7B8C3E7A25B0}" type="presOf" srcId="{03E790D9-2C85-4927-BB64-C48A7D24FEB3}" destId="{2D6E2F27-19C8-41FA-A75F-01A31DB09B14}" srcOrd="0" destOrd="0" presId="urn:microsoft.com/office/officeart/2005/8/layout/process1"/>
    <dgm:cxn modelId="{7EEC44D2-8D71-4398-81F6-C7FDF0B22BC6}" type="presOf" srcId="{4ADF6BB6-7C1D-494D-97C9-9766576A8D23}" destId="{03C7B6E0-A1C2-4427-B8B9-BDA7347DEA9D}" srcOrd="0" destOrd="0" presId="urn:microsoft.com/office/officeart/2005/8/layout/process1"/>
    <dgm:cxn modelId="{C613C777-9E49-44AC-8965-65B453187CDF}" srcId="{4ADF6BB6-7C1D-494D-97C9-9766576A8D23}" destId="{03E790D9-2C85-4927-BB64-C48A7D24FEB3}" srcOrd="0" destOrd="0" parTransId="{0B42D13B-2D56-4327-B0FA-5AFF117FBA02}" sibTransId="{7F565D43-CFD1-4980-A6B9-9FA42151BCD8}"/>
    <dgm:cxn modelId="{7CA6E813-8525-431F-8C9B-98A436981D5C}" srcId="{03E790D9-2C85-4927-BB64-C48A7D24FEB3}" destId="{698895EC-1DEA-4216-9257-A0E45B49AE69}" srcOrd="0" destOrd="0" parTransId="{46DB05A2-EE54-4D39-AB0A-D78422FD7135}" sibTransId="{3BF561C6-C583-41F5-8F87-545536041C5D}"/>
    <dgm:cxn modelId="{7C3DB28C-8A93-4727-835B-84BE2C297F45}" type="presOf" srcId="{698895EC-1DEA-4216-9257-A0E45B49AE69}" destId="{2D6E2F27-19C8-41FA-A75F-01A31DB09B14}" srcOrd="0" destOrd="1" presId="urn:microsoft.com/office/officeart/2005/8/layout/process1"/>
    <dgm:cxn modelId="{1DDCECA2-E661-4640-8E34-3FAC6AF4EF64}" type="presParOf" srcId="{03C7B6E0-A1C2-4427-B8B9-BDA7347DEA9D}" destId="{2D6E2F27-19C8-41FA-A75F-01A31DB09B14}" srcOrd="0" destOrd="0" presId="urn:microsoft.com/office/officeart/2005/8/layout/process1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67DD3E5-0E3E-48B8-8E9F-D59FECF72D0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67E3BD7-77D6-451F-BF76-53984F35E37D}">
      <dgm:prSet/>
      <dgm:spPr/>
      <dgm:t>
        <a:bodyPr/>
        <a:lstStyle/>
        <a:p>
          <a:pPr rtl="0"/>
          <a:r>
            <a:rPr lang="en-US" b="1" i="1" dirty="0" smtClean="0"/>
            <a:t>Champagne Bubble Test</a:t>
          </a:r>
          <a:endParaRPr lang="en-US" dirty="0"/>
        </a:p>
      </dgm:t>
    </dgm:pt>
    <dgm:pt modelId="{64F000E5-F9D6-4E79-811E-A0241260D147}" type="parTrans" cxnId="{05292978-6DE7-4B73-ADB4-DA6541EA5B21}">
      <dgm:prSet/>
      <dgm:spPr/>
      <dgm:t>
        <a:bodyPr/>
        <a:lstStyle/>
        <a:p>
          <a:endParaRPr lang="en-US"/>
        </a:p>
      </dgm:t>
    </dgm:pt>
    <dgm:pt modelId="{6584E8D5-9D67-4555-B369-6A594A03C415}" type="sibTrans" cxnId="{05292978-6DE7-4B73-ADB4-DA6541EA5B21}">
      <dgm:prSet/>
      <dgm:spPr/>
      <dgm:t>
        <a:bodyPr/>
        <a:lstStyle/>
        <a:p>
          <a:endParaRPr lang="en-US"/>
        </a:p>
      </dgm:t>
    </dgm:pt>
    <dgm:pt modelId="{A3880C56-A712-40BF-B6C6-B81732EFB02B}">
      <dgm:prSet/>
      <dgm:spPr/>
      <dgm:t>
        <a:bodyPr/>
        <a:lstStyle/>
        <a:p>
          <a:pPr rtl="0"/>
          <a:r>
            <a:rPr lang="en-US" dirty="0" smtClean="0"/>
            <a:t>Use  of sodium hypochlorite in the pulp chamber to  check for bubbles</a:t>
          </a:r>
          <a:endParaRPr lang="en-US" dirty="0"/>
        </a:p>
      </dgm:t>
    </dgm:pt>
    <dgm:pt modelId="{10CC8D97-A7BC-4A9B-8D52-53F49DA4116B}" type="parTrans" cxnId="{04FCD474-5162-46A5-B111-EF640B3F613C}">
      <dgm:prSet/>
      <dgm:spPr/>
      <dgm:t>
        <a:bodyPr/>
        <a:lstStyle/>
        <a:p>
          <a:endParaRPr lang="en-US"/>
        </a:p>
      </dgm:t>
    </dgm:pt>
    <dgm:pt modelId="{D97B0B38-964D-4642-9083-E2A12C6EE3D2}" type="sibTrans" cxnId="{04FCD474-5162-46A5-B111-EF640B3F613C}">
      <dgm:prSet/>
      <dgm:spPr/>
      <dgm:t>
        <a:bodyPr/>
        <a:lstStyle/>
        <a:p>
          <a:endParaRPr lang="en-US"/>
        </a:p>
      </dgm:t>
    </dgm:pt>
    <dgm:pt modelId="{49667499-A7FB-4BDB-AE46-B1D042F05B8D}" type="pres">
      <dgm:prSet presAssocID="{C67DD3E5-0E3E-48B8-8E9F-D59FECF72D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479044-BA8D-499C-8577-9E2E88FA2C38}" type="pres">
      <dgm:prSet presAssocID="{567E3BD7-77D6-451F-BF76-53984F35E37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292978-6DE7-4B73-ADB4-DA6541EA5B21}" srcId="{C67DD3E5-0E3E-48B8-8E9F-D59FECF72D06}" destId="{567E3BD7-77D6-451F-BF76-53984F35E37D}" srcOrd="0" destOrd="0" parTransId="{64F000E5-F9D6-4E79-811E-A0241260D147}" sibTransId="{6584E8D5-9D67-4555-B369-6A594A03C415}"/>
    <dgm:cxn modelId="{418CFF62-CCA9-4D20-8662-B7EE4A5000EB}" type="presOf" srcId="{A3880C56-A712-40BF-B6C6-B81732EFB02B}" destId="{60479044-BA8D-499C-8577-9E2E88FA2C38}" srcOrd="0" destOrd="1" presId="urn:microsoft.com/office/officeart/2005/8/layout/process1"/>
    <dgm:cxn modelId="{04FCD474-5162-46A5-B111-EF640B3F613C}" srcId="{567E3BD7-77D6-451F-BF76-53984F35E37D}" destId="{A3880C56-A712-40BF-B6C6-B81732EFB02B}" srcOrd="0" destOrd="0" parTransId="{10CC8D97-A7BC-4A9B-8D52-53F49DA4116B}" sibTransId="{D97B0B38-964D-4642-9083-E2A12C6EE3D2}"/>
    <dgm:cxn modelId="{E10AB58F-15BD-4B3E-9615-92F55F545237}" type="presOf" srcId="{567E3BD7-77D6-451F-BF76-53984F35E37D}" destId="{60479044-BA8D-499C-8577-9E2E88FA2C38}" srcOrd="0" destOrd="0" presId="urn:microsoft.com/office/officeart/2005/8/layout/process1"/>
    <dgm:cxn modelId="{08C8F980-2C62-4042-AB92-D6151B29DD1B}" type="presOf" srcId="{C67DD3E5-0E3E-48B8-8E9F-D59FECF72D06}" destId="{49667499-A7FB-4BDB-AE46-B1D042F05B8D}" srcOrd="0" destOrd="0" presId="urn:microsoft.com/office/officeart/2005/8/layout/process1"/>
    <dgm:cxn modelId="{5E1F7A70-44B3-49B1-8553-2738D0B56EA5}" type="presParOf" srcId="{49667499-A7FB-4BDB-AE46-B1D042F05B8D}" destId="{60479044-BA8D-499C-8577-9E2E88FA2C38}" srcOrd="0" destOrd="0" presId="urn:microsoft.com/office/officeart/2005/8/layout/process1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444DF83-830D-454D-B846-F0A5F8ED4CA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A546A8-CD2C-46F4-ACFD-4D315EF32DBC}">
      <dgm:prSet/>
      <dgm:spPr/>
      <dgm:t>
        <a:bodyPr/>
        <a:lstStyle/>
        <a:p>
          <a:pPr algn="l" rtl="0"/>
          <a:r>
            <a:rPr lang="en-US" dirty="0" smtClean="0"/>
            <a:t>Additionally, a spot of blood on the side of a paper point that is placed  within a shaped canal may suggest a </a:t>
          </a:r>
          <a:r>
            <a:rPr lang="en-US" b="1" dirty="0" smtClean="0"/>
            <a:t>LATERAL CANAL </a:t>
          </a:r>
          <a:r>
            <a:rPr lang="en-US" dirty="0" smtClean="0"/>
            <a:t>or the entrance to a  deeply branching system.</a:t>
          </a:r>
          <a:endParaRPr lang="en-US" dirty="0"/>
        </a:p>
      </dgm:t>
    </dgm:pt>
    <dgm:pt modelId="{4A89BE1D-DE4A-466E-8248-D857EF1269A6}" type="parTrans" cxnId="{7124E2FF-F03B-4DA8-9BB3-D5CCCCDFDB25}">
      <dgm:prSet/>
      <dgm:spPr/>
      <dgm:t>
        <a:bodyPr/>
        <a:lstStyle/>
        <a:p>
          <a:endParaRPr lang="en-US"/>
        </a:p>
      </dgm:t>
    </dgm:pt>
    <dgm:pt modelId="{C21E8651-BE00-4396-B6A6-E9BCB4F47E3E}" type="sibTrans" cxnId="{7124E2FF-F03B-4DA8-9BB3-D5CCCCDFDB25}">
      <dgm:prSet/>
      <dgm:spPr/>
      <dgm:t>
        <a:bodyPr/>
        <a:lstStyle/>
        <a:p>
          <a:endParaRPr lang="en-US"/>
        </a:p>
      </dgm:t>
    </dgm:pt>
    <dgm:pt modelId="{BFB202FC-FEB6-4066-9AE6-66AD02E67734}">
      <dgm:prSet/>
      <dgm:spPr/>
      <dgm:t>
        <a:bodyPr/>
        <a:lstStyle/>
        <a:p>
          <a:pPr rtl="0"/>
          <a:r>
            <a:rPr lang="en-US" dirty="0" smtClean="0"/>
            <a:t>In necrotic cases, a "</a:t>
          </a:r>
          <a:r>
            <a:rPr lang="en-US" b="1" dirty="0" smtClean="0"/>
            <a:t>WHITE LINE</a:t>
          </a:r>
          <a:r>
            <a:rPr lang="en-US" dirty="0" smtClean="0"/>
            <a:t>" can be visualized as the clinician troughs  along a groove.</a:t>
          </a:r>
          <a:endParaRPr lang="en-US" dirty="0"/>
        </a:p>
      </dgm:t>
    </dgm:pt>
    <dgm:pt modelId="{24FFD02C-28ED-4981-95CF-E77AFF935CD2}" type="parTrans" cxnId="{7067BF9B-C70E-4508-9E78-7BBF9CA851AC}">
      <dgm:prSet/>
      <dgm:spPr/>
      <dgm:t>
        <a:bodyPr/>
        <a:lstStyle/>
        <a:p>
          <a:endParaRPr lang="en-US"/>
        </a:p>
      </dgm:t>
    </dgm:pt>
    <dgm:pt modelId="{7F9BE983-9E0C-4B01-86DE-F72BC180DEE5}" type="sibTrans" cxnId="{7067BF9B-C70E-4508-9E78-7BBF9CA851AC}">
      <dgm:prSet/>
      <dgm:spPr/>
      <dgm:t>
        <a:bodyPr/>
        <a:lstStyle/>
        <a:p>
          <a:endParaRPr lang="en-US"/>
        </a:p>
      </dgm:t>
    </dgm:pt>
    <dgm:pt modelId="{CD018387-7ACF-4187-84E8-227C0769E437}">
      <dgm:prSet/>
      <dgm:spPr/>
      <dgm:t>
        <a:bodyPr/>
        <a:lstStyle/>
        <a:p>
          <a:pPr rtl="0"/>
          <a:r>
            <a:rPr lang="en-US" dirty="0" err="1" smtClean="0"/>
            <a:t>Eg</a:t>
          </a:r>
          <a:r>
            <a:rPr lang="en-US" dirty="0" smtClean="0"/>
            <a:t>: Following a white line off the MB</a:t>
          </a:r>
          <a:r>
            <a:rPr lang="en-US" baseline="-21000" dirty="0" smtClean="0"/>
            <a:t>1 </a:t>
          </a:r>
          <a:r>
            <a:rPr lang="en-US" dirty="0" smtClean="0"/>
            <a:t>system towards the palatal  often times leads to the MB</a:t>
          </a:r>
          <a:r>
            <a:rPr lang="en-US" baseline="-21000" dirty="0" smtClean="0"/>
            <a:t>2 </a:t>
          </a:r>
          <a:r>
            <a:rPr lang="en-US" dirty="0" smtClean="0"/>
            <a:t>orifice / canal system.</a:t>
          </a:r>
          <a:endParaRPr lang="en-US" dirty="0"/>
        </a:p>
      </dgm:t>
    </dgm:pt>
    <dgm:pt modelId="{D7EFFC4A-0C02-4716-8F37-26505285B472}" type="parTrans" cxnId="{7BB46B15-A31C-4E8A-A8BA-A691454B5DCF}">
      <dgm:prSet/>
      <dgm:spPr/>
      <dgm:t>
        <a:bodyPr/>
        <a:lstStyle/>
        <a:p>
          <a:endParaRPr lang="en-US"/>
        </a:p>
      </dgm:t>
    </dgm:pt>
    <dgm:pt modelId="{ACD97D33-B862-4211-9D84-6F9F630C77FC}" type="sibTrans" cxnId="{7BB46B15-A31C-4E8A-A8BA-A691454B5DCF}">
      <dgm:prSet/>
      <dgm:spPr/>
      <dgm:t>
        <a:bodyPr/>
        <a:lstStyle/>
        <a:p>
          <a:endParaRPr lang="en-US"/>
        </a:p>
      </dgm:t>
    </dgm:pt>
    <dgm:pt modelId="{1EAD7EAA-CE07-41D4-8154-C5C40B522896}" type="pres">
      <dgm:prSet presAssocID="{C444DF83-830D-454D-B846-F0A5F8ED4C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E2BA76-905B-425A-8F3A-31C2B2747B98}" type="pres">
      <dgm:prSet presAssocID="{94A546A8-CD2C-46F4-ACFD-4D315EF32DB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1B70E-011D-4436-8D37-C08AAD9A5F6F}" type="pres">
      <dgm:prSet presAssocID="{C21E8651-BE00-4396-B6A6-E9BCB4F47E3E}" presName="sibTrans" presStyleLbl="sibTrans2D1" presStyleIdx="0" presStyleCnt="1"/>
      <dgm:spPr/>
      <dgm:t>
        <a:bodyPr/>
        <a:lstStyle/>
        <a:p>
          <a:endParaRPr lang="en-US"/>
        </a:p>
      </dgm:t>
    </dgm:pt>
    <dgm:pt modelId="{2364A852-DFAE-48CA-AD63-02B872E33823}" type="pres">
      <dgm:prSet presAssocID="{C21E8651-BE00-4396-B6A6-E9BCB4F47E3E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3D567ED-7FF6-4C79-9030-6AAD3F893917}" type="pres">
      <dgm:prSet presAssocID="{BFB202FC-FEB6-4066-9AE6-66AD02E6773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24E2FF-F03B-4DA8-9BB3-D5CCCCDFDB25}" srcId="{C444DF83-830D-454D-B846-F0A5F8ED4CA5}" destId="{94A546A8-CD2C-46F4-ACFD-4D315EF32DBC}" srcOrd="0" destOrd="0" parTransId="{4A89BE1D-DE4A-466E-8248-D857EF1269A6}" sibTransId="{C21E8651-BE00-4396-B6A6-E9BCB4F47E3E}"/>
    <dgm:cxn modelId="{90316546-2D50-400D-A8C6-5C09355507EE}" type="presOf" srcId="{94A546A8-CD2C-46F4-ACFD-4D315EF32DBC}" destId="{D9E2BA76-905B-425A-8F3A-31C2B2747B98}" srcOrd="0" destOrd="0" presId="urn:microsoft.com/office/officeart/2005/8/layout/process1"/>
    <dgm:cxn modelId="{7067BF9B-C70E-4508-9E78-7BBF9CA851AC}" srcId="{C444DF83-830D-454D-B846-F0A5F8ED4CA5}" destId="{BFB202FC-FEB6-4066-9AE6-66AD02E67734}" srcOrd="1" destOrd="0" parTransId="{24FFD02C-28ED-4981-95CF-E77AFF935CD2}" sibTransId="{7F9BE983-9E0C-4B01-86DE-F72BC180DEE5}"/>
    <dgm:cxn modelId="{57656315-3BAD-40C0-B10A-248A8DFA70F5}" type="presOf" srcId="{CD018387-7ACF-4187-84E8-227C0769E437}" destId="{B3D567ED-7FF6-4C79-9030-6AAD3F893917}" srcOrd="0" destOrd="1" presId="urn:microsoft.com/office/officeart/2005/8/layout/process1"/>
    <dgm:cxn modelId="{7C4AF62D-2D33-4C87-BB83-5EE4EE88ECB1}" type="presOf" srcId="{C21E8651-BE00-4396-B6A6-E9BCB4F47E3E}" destId="{E3A1B70E-011D-4436-8D37-C08AAD9A5F6F}" srcOrd="0" destOrd="0" presId="urn:microsoft.com/office/officeart/2005/8/layout/process1"/>
    <dgm:cxn modelId="{6441E6E1-9F18-46E0-B136-7BAB14271128}" type="presOf" srcId="{BFB202FC-FEB6-4066-9AE6-66AD02E67734}" destId="{B3D567ED-7FF6-4C79-9030-6AAD3F893917}" srcOrd="0" destOrd="0" presId="urn:microsoft.com/office/officeart/2005/8/layout/process1"/>
    <dgm:cxn modelId="{7D001B64-63D9-48AD-8AD2-469EABBAC1D6}" type="presOf" srcId="{C444DF83-830D-454D-B846-F0A5F8ED4CA5}" destId="{1EAD7EAA-CE07-41D4-8154-C5C40B522896}" srcOrd="0" destOrd="0" presId="urn:microsoft.com/office/officeart/2005/8/layout/process1"/>
    <dgm:cxn modelId="{7BB46B15-A31C-4E8A-A8BA-A691454B5DCF}" srcId="{BFB202FC-FEB6-4066-9AE6-66AD02E67734}" destId="{CD018387-7ACF-4187-84E8-227C0769E437}" srcOrd="0" destOrd="0" parTransId="{D7EFFC4A-0C02-4716-8F37-26505285B472}" sibTransId="{ACD97D33-B862-4211-9D84-6F9F630C77FC}"/>
    <dgm:cxn modelId="{03D4DFBB-B7B7-408B-8519-1FC5B69F9C57}" type="presOf" srcId="{C21E8651-BE00-4396-B6A6-E9BCB4F47E3E}" destId="{2364A852-DFAE-48CA-AD63-02B872E33823}" srcOrd="1" destOrd="0" presId="urn:microsoft.com/office/officeart/2005/8/layout/process1"/>
    <dgm:cxn modelId="{48A32385-D443-4C55-A59A-0E4A31F2B01E}" type="presParOf" srcId="{1EAD7EAA-CE07-41D4-8154-C5C40B522896}" destId="{D9E2BA76-905B-425A-8F3A-31C2B2747B98}" srcOrd="0" destOrd="0" presId="urn:microsoft.com/office/officeart/2005/8/layout/process1"/>
    <dgm:cxn modelId="{AF1A1D6D-FC82-4D50-8FA5-C3039233E148}" type="presParOf" srcId="{1EAD7EAA-CE07-41D4-8154-C5C40B522896}" destId="{E3A1B70E-011D-4436-8D37-C08AAD9A5F6F}" srcOrd="1" destOrd="0" presId="urn:microsoft.com/office/officeart/2005/8/layout/process1"/>
    <dgm:cxn modelId="{BBA54331-9584-4AEC-AA89-BBC9A8E8BD99}" type="presParOf" srcId="{E3A1B70E-011D-4436-8D37-C08AAD9A5F6F}" destId="{2364A852-DFAE-48CA-AD63-02B872E33823}" srcOrd="0" destOrd="0" presId="urn:microsoft.com/office/officeart/2005/8/layout/process1"/>
    <dgm:cxn modelId="{BF42E0D5-7B3B-4050-B9F8-C2285CCEDB18}" type="presParOf" srcId="{1EAD7EAA-CE07-41D4-8154-C5C40B522896}" destId="{B3D567ED-7FF6-4C79-9030-6AAD3F893917}" srcOrd="2" destOrd="0" presId="urn:microsoft.com/office/officeart/2005/8/layout/process1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A55F3A8-B4BA-440F-B745-1B4C6573C5C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A6BB0E4-0C73-41EA-96D6-AD57C2A3A6E4}">
      <dgm:prSet/>
      <dgm:spPr/>
      <dgm:t>
        <a:bodyPr/>
        <a:lstStyle/>
        <a:p>
          <a:pPr rtl="0"/>
          <a:r>
            <a:rPr lang="en-US" dirty="0" smtClean="0"/>
            <a:t>Vital cases bleed - blood can be visualized as a small droplet above an  orifice or a "</a:t>
          </a:r>
          <a:r>
            <a:rPr lang="en-US" b="1" dirty="0" smtClean="0">
              <a:solidFill>
                <a:srgbClr val="FF0000"/>
              </a:solidFill>
            </a:rPr>
            <a:t>RED LINE</a:t>
          </a:r>
          <a:r>
            <a:rPr lang="en-US" dirty="0" smtClean="0"/>
            <a:t>" within a groove that emanates off an orifice /  system.</a:t>
          </a:r>
          <a:endParaRPr lang="en-US" dirty="0"/>
        </a:p>
      </dgm:t>
    </dgm:pt>
    <dgm:pt modelId="{D24C0095-CECC-4E9E-BBF3-5FB5553DE567}" type="parTrans" cxnId="{2D03EE48-3872-4BE5-A759-C04C5551E1D2}">
      <dgm:prSet/>
      <dgm:spPr/>
      <dgm:t>
        <a:bodyPr/>
        <a:lstStyle/>
        <a:p>
          <a:endParaRPr lang="en-US"/>
        </a:p>
      </dgm:t>
    </dgm:pt>
    <dgm:pt modelId="{FE8709EE-1A15-4ABC-89C7-1564A48B2263}" type="sibTrans" cxnId="{2D03EE48-3872-4BE5-A759-C04C5551E1D2}">
      <dgm:prSet/>
      <dgm:spPr/>
      <dgm:t>
        <a:bodyPr/>
        <a:lstStyle/>
        <a:p>
          <a:endParaRPr lang="en-US"/>
        </a:p>
      </dgm:t>
    </dgm:pt>
    <dgm:pt modelId="{F30CE74B-D52F-4A02-A5EA-58C9650AE52B}" type="pres">
      <dgm:prSet presAssocID="{CA55F3A8-B4BA-440F-B745-1B4C6573C5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C60409-FA3D-467C-96DF-FC63FDA75678}" type="pres">
      <dgm:prSet presAssocID="{8A6BB0E4-0C73-41EA-96D6-AD57C2A3A6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77D612-4B4B-46F1-9AEA-7BBAD7CFF8B0}" type="presOf" srcId="{CA55F3A8-B4BA-440F-B745-1B4C6573C5CA}" destId="{F30CE74B-D52F-4A02-A5EA-58C9650AE52B}" srcOrd="0" destOrd="0" presId="urn:microsoft.com/office/officeart/2005/8/layout/vList2"/>
    <dgm:cxn modelId="{2D03EE48-3872-4BE5-A759-C04C5551E1D2}" srcId="{CA55F3A8-B4BA-440F-B745-1B4C6573C5CA}" destId="{8A6BB0E4-0C73-41EA-96D6-AD57C2A3A6E4}" srcOrd="0" destOrd="0" parTransId="{D24C0095-CECC-4E9E-BBF3-5FB5553DE567}" sibTransId="{FE8709EE-1A15-4ABC-89C7-1564A48B2263}"/>
    <dgm:cxn modelId="{F499E738-81D6-41F5-AEAD-D871EB34C384}" type="presOf" srcId="{8A6BB0E4-0C73-41EA-96D6-AD57C2A3A6E4}" destId="{89C60409-FA3D-467C-96DF-FC63FDA75678}" srcOrd="0" destOrd="0" presId="urn:microsoft.com/office/officeart/2005/8/layout/vList2"/>
    <dgm:cxn modelId="{AEA88BBC-8640-4B43-9667-B0A73A5884BD}" type="presParOf" srcId="{F30CE74B-D52F-4A02-A5EA-58C9650AE52B}" destId="{89C60409-FA3D-467C-96DF-FC63FDA75678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7B0264-AF6B-4A98-A086-8E1D6A69A8A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8D42E40-2A7E-491E-8A73-E8C1E112D11D}">
      <dgm:prSet/>
      <dgm:spPr/>
      <dgm:t>
        <a:bodyPr/>
        <a:lstStyle/>
        <a:p>
          <a:pPr rtl="0"/>
          <a:r>
            <a:rPr lang="en-US" dirty="0" smtClean="0"/>
            <a:t>Part of the root canal with the smallest diameter</a:t>
          </a:r>
          <a:endParaRPr lang="en-US" dirty="0"/>
        </a:p>
      </dgm:t>
    </dgm:pt>
    <dgm:pt modelId="{CD0CC71E-BA05-43B7-B932-F3DAA7897A4C}" type="parTrans" cxnId="{A97B8C94-602E-4608-950F-B75FA5E26FC8}">
      <dgm:prSet/>
      <dgm:spPr/>
      <dgm:t>
        <a:bodyPr/>
        <a:lstStyle/>
        <a:p>
          <a:endParaRPr lang="en-US"/>
        </a:p>
      </dgm:t>
    </dgm:pt>
    <dgm:pt modelId="{5801B29A-1285-441F-8F2A-200492BD8A95}" type="sibTrans" cxnId="{A97B8C94-602E-4608-950F-B75FA5E26FC8}">
      <dgm:prSet/>
      <dgm:spPr/>
      <dgm:t>
        <a:bodyPr/>
        <a:lstStyle/>
        <a:p>
          <a:endParaRPr lang="en-US"/>
        </a:p>
      </dgm:t>
    </dgm:pt>
    <dgm:pt modelId="{9FF83301-A646-430B-A7D3-156CEA9B42E5}">
      <dgm:prSet/>
      <dgm:spPr/>
      <dgm:t>
        <a:bodyPr/>
        <a:lstStyle/>
        <a:p>
          <a:pPr rtl="0"/>
          <a:r>
            <a:rPr lang="en-US" dirty="0" smtClean="0"/>
            <a:t>Reference point for apical termination</a:t>
          </a:r>
          <a:endParaRPr lang="en-US" dirty="0"/>
        </a:p>
      </dgm:t>
    </dgm:pt>
    <dgm:pt modelId="{01A3B4ED-6AA3-4C47-B69B-A03B9FB878BA}" type="parTrans" cxnId="{CCA323E0-9091-4D61-9A89-874F503AEB2C}">
      <dgm:prSet/>
      <dgm:spPr/>
      <dgm:t>
        <a:bodyPr/>
        <a:lstStyle/>
        <a:p>
          <a:endParaRPr lang="en-US"/>
        </a:p>
      </dgm:t>
    </dgm:pt>
    <dgm:pt modelId="{09252EC6-5132-4F28-BC2D-8097191173E5}" type="sibTrans" cxnId="{CCA323E0-9091-4D61-9A89-874F503AEB2C}">
      <dgm:prSet/>
      <dgm:spPr/>
      <dgm:t>
        <a:bodyPr/>
        <a:lstStyle/>
        <a:p>
          <a:endParaRPr lang="en-US"/>
        </a:p>
      </dgm:t>
    </dgm:pt>
    <dgm:pt modelId="{3A00305B-669B-4435-AD79-DDFA2F80F613}">
      <dgm:prSet/>
      <dgm:spPr/>
      <dgm:t>
        <a:bodyPr/>
        <a:lstStyle/>
        <a:p>
          <a:pPr rtl="0"/>
          <a:r>
            <a:rPr lang="en-US" dirty="0" smtClean="0"/>
            <a:t>Distance ranges from </a:t>
          </a:r>
          <a:r>
            <a:rPr lang="en-US" b="1" dirty="0" smtClean="0"/>
            <a:t>0.5mm -1.5mm </a:t>
          </a:r>
          <a:r>
            <a:rPr lang="en-US" dirty="0" smtClean="0"/>
            <a:t>inside the  apical foramen</a:t>
          </a:r>
          <a:endParaRPr lang="en-US" dirty="0"/>
        </a:p>
      </dgm:t>
    </dgm:pt>
    <dgm:pt modelId="{4B9399C4-3EFC-43B5-A342-B256C7D5CCBF}" type="parTrans" cxnId="{4DF27C00-36C4-432D-B76E-627C650AE08F}">
      <dgm:prSet/>
      <dgm:spPr/>
      <dgm:t>
        <a:bodyPr/>
        <a:lstStyle/>
        <a:p>
          <a:endParaRPr lang="en-US"/>
        </a:p>
      </dgm:t>
    </dgm:pt>
    <dgm:pt modelId="{67303153-1CA7-42A6-9773-389F697AF8D3}" type="sibTrans" cxnId="{4DF27C00-36C4-432D-B76E-627C650AE08F}">
      <dgm:prSet/>
      <dgm:spPr/>
      <dgm:t>
        <a:bodyPr/>
        <a:lstStyle/>
        <a:p>
          <a:endParaRPr lang="en-US"/>
        </a:p>
      </dgm:t>
    </dgm:pt>
    <dgm:pt modelId="{5984C105-C46B-4A46-A61F-ECE77018B393}" type="pres">
      <dgm:prSet presAssocID="{6A7B0264-AF6B-4A98-A086-8E1D6A69A8A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CBC0685-DC55-4CB2-A6AE-38A038EB69EE}" type="pres">
      <dgm:prSet presAssocID="{6A7B0264-AF6B-4A98-A086-8E1D6A69A8A5}" presName="pyramid" presStyleLbl="node1" presStyleIdx="0" presStyleCnt="1"/>
      <dgm:spPr/>
    </dgm:pt>
    <dgm:pt modelId="{0C2EDB30-6E32-4BF1-8935-B3B88566E4A0}" type="pres">
      <dgm:prSet presAssocID="{6A7B0264-AF6B-4A98-A086-8E1D6A69A8A5}" presName="theList" presStyleCnt="0"/>
      <dgm:spPr/>
    </dgm:pt>
    <dgm:pt modelId="{F267D6CF-F179-4115-8C8D-AA2A4AE68E4A}" type="pres">
      <dgm:prSet presAssocID="{38D42E40-2A7E-491E-8A73-E8C1E112D11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4A180-0516-435D-89C9-9A190F662568}" type="pres">
      <dgm:prSet presAssocID="{38D42E40-2A7E-491E-8A73-E8C1E112D11D}" presName="aSpace" presStyleCnt="0"/>
      <dgm:spPr/>
    </dgm:pt>
    <dgm:pt modelId="{FF17738C-AFC3-4B19-ACB9-A52E0878624A}" type="pres">
      <dgm:prSet presAssocID="{9FF83301-A646-430B-A7D3-156CEA9B42E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1CECD-C9FD-4A45-A7DD-25C97E5E8CE6}" type="pres">
      <dgm:prSet presAssocID="{9FF83301-A646-430B-A7D3-156CEA9B42E5}" presName="aSpace" presStyleCnt="0"/>
      <dgm:spPr/>
    </dgm:pt>
    <dgm:pt modelId="{778998FA-AA60-4612-82DF-F01FD00235BC}" type="pres">
      <dgm:prSet presAssocID="{3A00305B-669B-4435-AD79-DDFA2F80F61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1D44C-837A-44A0-82E4-E550CA95D99D}" type="pres">
      <dgm:prSet presAssocID="{3A00305B-669B-4435-AD79-DDFA2F80F613}" presName="aSpace" presStyleCnt="0"/>
      <dgm:spPr/>
    </dgm:pt>
  </dgm:ptLst>
  <dgm:cxnLst>
    <dgm:cxn modelId="{BCB19091-F59E-4BB2-B8FB-A0C6F732A6EF}" type="presOf" srcId="{3A00305B-669B-4435-AD79-DDFA2F80F613}" destId="{778998FA-AA60-4612-82DF-F01FD00235BC}" srcOrd="0" destOrd="0" presId="urn:microsoft.com/office/officeart/2005/8/layout/pyramid2"/>
    <dgm:cxn modelId="{A97B8C94-602E-4608-950F-B75FA5E26FC8}" srcId="{6A7B0264-AF6B-4A98-A086-8E1D6A69A8A5}" destId="{38D42E40-2A7E-491E-8A73-E8C1E112D11D}" srcOrd="0" destOrd="0" parTransId="{CD0CC71E-BA05-43B7-B932-F3DAA7897A4C}" sibTransId="{5801B29A-1285-441F-8F2A-200492BD8A95}"/>
    <dgm:cxn modelId="{4DF27C00-36C4-432D-B76E-627C650AE08F}" srcId="{6A7B0264-AF6B-4A98-A086-8E1D6A69A8A5}" destId="{3A00305B-669B-4435-AD79-DDFA2F80F613}" srcOrd="2" destOrd="0" parTransId="{4B9399C4-3EFC-43B5-A342-B256C7D5CCBF}" sibTransId="{67303153-1CA7-42A6-9773-389F697AF8D3}"/>
    <dgm:cxn modelId="{5638B585-A50E-4DEF-9B4C-A2966403A7C1}" type="presOf" srcId="{38D42E40-2A7E-491E-8A73-E8C1E112D11D}" destId="{F267D6CF-F179-4115-8C8D-AA2A4AE68E4A}" srcOrd="0" destOrd="0" presId="urn:microsoft.com/office/officeart/2005/8/layout/pyramid2"/>
    <dgm:cxn modelId="{CCA323E0-9091-4D61-9A89-874F503AEB2C}" srcId="{6A7B0264-AF6B-4A98-A086-8E1D6A69A8A5}" destId="{9FF83301-A646-430B-A7D3-156CEA9B42E5}" srcOrd="1" destOrd="0" parTransId="{01A3B4ED-6AA3-4C47-B69B-A03B9FB878BA}" sibTransId="{09252EC6-5132-4F28-BC2D-8097191173E5}"/>
    <dgm:cxn modelId="{22993363-BBF8-488D-A2E7-2520088CC804}" type="presOf" srcId="{9FF83301-A646-430B-A7D3-156CEA9B42E5}" destId="{FF17738C-AFC3-4B19-ACB9-A52E0878624A}" srcOrd="0" destOrd="0" presId="urn:microsoft.com/office/officeart/2005/8/layout/pyramid2"/>
    <dgm:cxn modelId="{755A02A2-D7AC-448A-89A7-F971719B19F3}" type="presOf" srcId="{6A7B0264-AF6B-4A98-A086-8E1D6A69A8A5}" destId="{5984C105-C46B-4A46-A61F-ECE77018B393}" srcOrd="0" destOrd="0" presId="urn:microsoft.com/office/officeart/2005/8/layout/pyramid2"/>
    <dgm:cxn modelId="{340623C9-E703-4E34-AAAA-63FE6B4B7164}" type="presParOf" srcId="{5984C105-C46B-4A46-A61F-ECE77018B393}" destId="{DCBC0685-DC55-4CB2-A6AE-38A038EB69EE}" srcOrd="0" destOrd="0" presId="urn:microsoft.com/office/officeart/2005/8/layout/pyramid2"/>
    <dgm:cxn modelId="{DE6D7181-2479-4E4E-A98D-C6046AB26D87}" type="presParOf" srcId="{5984C105-C46B-4A46-A61F-ECE77018B393}" destId="{0C2EDB30-6E32-4BF1-8935-B3B88566E4A0}" srcOrd="1" destOrd="0" presId="urn:microsoft.com/office/officeart/2005/8/layout/pyramid2"/>
    <dgm:cxn modelId="{3EBB6EA9-C98A-441A-B8EC-6D29F449FBCC}" type="presParOf" srcId="{0C2EDB30-6E32-4BF1-8935-B3B88566E4A0}" destId="{F267D6CF-F179-4115-8C8D-AA2A4AE68E4A}" srcOrd="0" destOrd="0" presId="urn:microsoft.com/office/officeart/2005/8/layout/pyramid2"/>
    <dgm:cxn modelId="{A0F77A4D-CF23-41C1-9140-9B8062B4F709}" type="presParOf" srcId="{0C2EDB30-6E32-4BF1-8935-B3B88566E4A0}" destId="{24E4A180-0516-435D-89C9-9A190F662568}" srcOrd="1" destOrd="0" presId="urn:microsoft.com/office/officeart/2005/8/layout/pyramid2"/>
    <dgm:cxn modelId="{29377372-018D-4B73-ACE2-FA961BA0FCBE}" type="presParOf" srcId="{0C2EDB30-6E32-4BF1-8935-B3B88566E4A0}" destId="{FF17738C-AFC3-4B19-ACB9-A52E0878624A}" srcOrd="2" destOrd="0" presId="urn:microsoft.com/office/officeart/2005/8/layout/pyramid2"/>
    <dgm:cxn modelId="{7AF83E51-DD24-4F4C-9EC1-E6DE5368BBFC}" type="presParOf" srcId="{0C2EDB30-6E32-4BF1-8935-B3B88566E4A0}" destId="{2E51CECD-C9FD-4A45-A7DD-25C97E5E8CE6}" srcOrd="3" destOrd="0" presId="urn:microsoft.com/office/officeart/2005/8/layout/pyramid2"/>
    <dgm:cxn modelId="{81417163-BC76-4C9C-8D7C-E74048B11FDC}" type="presParOf" srcId="{0C2EDB30-6E32-4BF1-8935-B3B88566E4A0}" destId="{778998FA-AA60-4612-82DF-F01FD00235BC}" srcOrd="4" destOrd="0" presId="urn:microsoft.com/office/officeart/2005/8/layout/pyramid2"/>
    <dgm:cxn modelId="{851B1D4D-D94F-465E-B6D9-19337752ADCB}" type="presParOf" srcId="{0C2EDB30-6E32-4BF1-8935-B3B88566E4A0}" destId="{E2D1D44C-837A-44A0-82E4-E550CA95D99D}" srcOrd="5" destOrd="0" presId="urn:microsoft.com/office/officeart/2005/8/layout/pyramid2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27F4917C-BA33-408E-A9BF-BD5F418F97B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7D3697-2E4F-48E5-9086-DD748CE89B30}">
      <dgm:prSet/>
      <dgm:spPr/>
      <dgm:t>
        <a:bodyPr/>
        <a:lstStyle/>
        <a:p>
          <a:r>
            <a:rPr lang="en-US" b="0" i="0" dirty="0" smtClean="0"/>
            <a:t>WORKING LENGTH DETERMINATION</a:t>
          </a:r>
          <a:endParaRPr lang="en-US" dirty="0"/>
        </a:p>
      </dgm:t>
    </dgm:pt>
    <dgm:pt modelId="{1A65F3B2-AB99-46E4-B0D3-B15EB222D357}" type="parTrans" cxnId="{D73C6135-99BE-4958-9A15-06DB10F38D20}">
      <dgm:prSet/>
      <dgm:spPr/>
      <dgm:t>
        <a:bodyPr/>
        <a:lstStyle/>
        <a:p>
          <a:endParaRPr lang="en-US"/>
        </a:p>
      </dgm:t>
    </dgm:pt>
    <dgm:pt modelId="{47918169-E1BC-403B-A586-85AD1FF74108}" type="sibTrans" cxnId="{D73C6135-99BE-4958-9A15-06DB10F38D20}">
      <dgm:prSet/>
      <dgm:spPr/>
      <dgm:t>
        <a:bodyPr/>
        <a:lstStyle/>
        <a:p>
          <a:endParaRPr lang="en-US"/>
        </a:p>
      </dgm:t>
    </dgm:pt>
    <dgm:pt modelId="{5AD042EC-F5E9-44D6-A22B-E1473B64B69C}">
      <dgm:prSet/>
      <dgm:spPr/>
      <dgm:t>
        <a:bodyPr/>
        <a:lstStyle/>
        <a:p>
          <a:r>
            <a:rPr lang="en-US" b="0" i="0" dirty="0" smtClean="0"/>
            <a:t>SHAPING &amp; CLEANING ( BIO MECHANICAL PREPARATION)</a:t>
          </a:r>
          <a:endParaRPr lang="en-US" dirty="0"/>
        </a:p>
      </dgm:t>
    </dgm:pt>
    <dgm:pt modelId="{7325B22A-CD15-45F0-89CD-DED6F506C024}" type="parTrans" cxnId="{BD40F646-1AA2-44B6-8DF5-1E57D0CA82F8}">
      <dgm:prSet/>
      <dgm:spPr/>
      <dgm:t>
        <a:bodyPr/>
        <a:lstStyle/>
        <a:p>
          <a:endParaRPr lang="en-US"/>
        </a:p>
      </dgm:t>
    </dgm:pt>
    <dgm:pt modelId="{65C041A8-D846-445F-944B-3F97ACCDAE25}" type="sibTrans" cxnId="{BD40F646-1AA2-44B6-8DF5-1E57D0CA82F8}">
      <dgm:prSet/>
      <dgm:spPr/>
      <dgm:t>
        <a:bodyPr/>
        <a:lstStyle/>
        <a:p>
          <a:endParaRPr lang="en-US"/>
        </a:p>
      </dgm:t>
    </dgm:pt>
    <dgm:pt modelId="{0EFE6D83-C820-4D3E-8623-E27BFE6A8D32}">
      <dgm:prSet/>
      <dgm:spPr/>
      <dgm:t>
        <a:bodyPr/>
        <a:lstStyle/>
        <a:p>
          <a:r>
            <a:rPr lang="en-US" b="0" i="0" dirty="0" smtClean="0"/>
            <a:t>THREE DIMENSIONAL OBTURATION</a:t>
          </a:r>
          <a:endParaRPr lang="en-US" dirty="0"/>
        </a:p>
      </dgm:t>
    </dgm:pt>
    <dgm:pt modelId="{C9F72263-3F7E-4984-83DD-DF83FDD654AF}" type="parTrans" cxnId="{046C2027-4DC4-4D32-AEED-7D5119DEF83D}">
      <dgm:prSet/>
      <dgm:spPr/>
      <dgm:t>
        <a:bodyPr/>
        <a:lstStyle/>
        <a:p>
          <a:endParaRPr lang="en-US"/>
        </a:p>
      </dgm:t>
    </dgm:pt>
    <dgm:pt modelId="{4253B504-0704-4A71-91BB-ED5258787EEB}" type="sibTrans" cxnId="{046C2027-4DC4-4D32-AEED-7D5119DEF83D}">
      <dgm:prSet/>
      <dgm:spPr/>
      <dgm:t>
        <a:bodyPr/>
        <a:lstStyle/>
        <a:p>
          <a:endParaRPr lang="en-US"/>
        </a:p>
      </dgm:t>
    </dgm:pt>
    <dgm:pt modelId="{4D2CBDF1-BDE3-48AD-A1C1-1AF43A1604E3}" type="pres">
      <dgm:prSet presAssocID="{27F4917C-BA33-408E-A9BF-BD5F418F97B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29EC05-4E3F-40CE-8F20-837F32E2D960}" type="pres">
      <dgm:prSet presAssocID="{27F4917C-BA33-408E-A9BF-BD5F418F97BD}" presName="dummyMaxCanvas" presStyleCnt="0">
        <dgm:presLayoutVars/>
      </dgm:prSet>
      <dgm:spPr/>
    </dgm:pt>
    <dgm:pt modelId="{DCCEF502-7138-4588-A39C-84A713BC6966}" type="pres">
      <dgm:prSet presAssocID="{27F4917C-BA33-408E-A9BF-BD5F418F97B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EF25A-5632-421B-9DAF-3729274F0DA4}" type="pres">
      <dgm:prSet presAssocID="{27F4917C-BA33-408E-A9BF-BD5F418F97B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581B9-6C6D-4308-86CF-199E0F4DA31F}" type="pres">
      <dgm:prSet presAssocID="{27F4917C-BA33-408E-A9BF-BD5F418F97B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7355E-60B7-4D49-848E-500236213516}" type="pres">
      <dgm:prSet presAssocID="{27F4917C-BA33-408E-A9BF-BD5F418F97B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CBD3A-06C7-4074-9266-14859646C25D}" type="pres">
      <dgm:prSet presAssocID="{27F4917C-BA33-408E-A9BF-BD5F418F97B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BAF76-53C9-4D9A-B3D3-6CABCDDC323D}" type="pres">
      <dgm:prSet presAssocID="{27F4917C-BA33-408E-A9BF-BD5F418F97B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E02B-CA12-4856-BA49-4568D994938E}" type="pres">
      <dgm:prSet presAssocID="{27F4917C-BA33-408E-A9BF-BD5F418F97B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4A70C-8D4A-4A7D-91AB-40D02D2C677A}" type="pres">
      <dgm:prSet presAssocID="{27F4917C-BA33-408E-A9BF-BD5F418F97B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F67FF7-BE12-41D1-9A88-AD2D54D6BF2E}" type="presOf" srcId="{47918169-E1BC-403B-A586-85AD1FF74108}" destId="{2E87355E-60B7-4D49-848E-500236213516}" srcOrd="0" destOrd="0" presId="urn:microsoft.com/office/officeart/2005/8/layout/vProcess5"/>
    <dgm:cxn modelId="{BD40F646-1AA2-44B6-8DF5-1E57D0CA82F8}" srcId="{27F4917C-BA33-408E-A9BF-BD5F418F97BD}" destId="{5AD042EC-F5E9-44D6-A22B-E1473B64B69C}" srcOrd="1" destOrd="0" parTransId="{7325B22A-CD15-45F0-89CD-DED6F506C024}" sibTransId="{65C041A8-D846-445F-944B-3F97ACCDAE25}"/>
    <dgm:cxn modelId="{82AC4184-806D-4A5A-8902-18143F50FB04}" type="presOf" srcId="{65C041A8-D846-445F-944B-3F97ACCDAE25}" destId="{C39CBD3A-06C7-4074-9266-14859646C25D}" srcOrd="0" destOrd="0" presId="urn:microsoft.com/office/officeart/2005/8/layout/vProcess5"/>
    <dgm:cxn modelId="{31366DF8-51D3-4F60-A4B8-8B0E0860C664}" type="presOf" srcId="{2C7D3697-2E4F-48E5-9086-DD748CE89B30}" destId="{DCCEF502-7138-4588-A39C-84A713BC6966}" srcOrd="0" destOrd="0" presId="urn:microsoft.com/office/officeart/2005/8/layout/vProcess5"/>
    <dgm:cxn modelId="{D036408A-8DF6-4883-A2D1-A6B81CCF64CB}" type="presOf" srcId="{2C7D3697-2E4F-48E5-9086-DD748CE89B30}" destId="{EF6BAF76-53C9-4D9A-B3D3-6CABCDDC323D}" srcOrd="1" destOrd="0" presId="urn:microsoft.com/office/officeart/2005/8/layout/vProcess5"/>
    <dgm:cxn modelId="{D3993E1A-DDE5-4130-93AD-43E88BA04517}" type="presOf" srcId="{5AD042EC-F5E9-44D6-A22B-E1473B64B69C}" destId="{16AEF25A-5632-421B-9DAF-3729274F0DA4}" srcOrd="0" destOrd="0" presId="urn:microsoft.com/office/officeart/2005/8/layout/vProcess5"/>
    <dgm:cxn modelId="{AD4EA8A7-0EC4-4841-B320-943CACA639E7}" type="presOf" srcId="{0EFE6D83-C820-4D3E-8623-E27BFE6A8D32}" destId="{1174A70C-8D4A-4A7D-91AB-40D02D2C677A}" srcOrd="1" destOrd="0" presId="urn:microsoft.com/office/officeart/2005/8/layout/vProcess5"/>
    <dgm:cxn modelId="{D73C6135-99BE-4958-9A15-06DB10F38D20}" srcId="{27F4917C-BA33-408E-A9BF-BD5F418F97BD}" destId="{2C7D3697-2E4F-48E5-9086-DD748CE89B30}" srcOrd="0" destOrd="0" parTransId="{1A65F3B2-AB99-46E4-B0D3-B15EB222D357}" sibTransId="{47918169-E1BC-403B-A586-85AD1FF74108}"/>
    <dgm:cxn modelId="{046C2027-4DC4-4D32-AEED-7D5119DEF83D}" srcId="{27F4917C-BA33-408E-A9BF-BD5F418F97BD}" destId="{0EFE6D83-C820-4D3E-8623-E27BFE6A8D32}" srcOrd="2" destOrd="0" parTransId="{C9F72263-3F7E-4984-83DD-DF83FDD654AF}" sibTransId="{4253B504-0704-4A71-91BB-ED5258787EEB}"/>
    <dgm:cxn modelId="{34ED4DA1-7BA4-4224-A130-5266F3F63A92}" type="presOf" srcId="{27F4917C-BA33-408E-A9BF-BD5F418F97BD}" destId="{4D2CBDF1-BDE3-48AD-A1C1-1AF43A1604E3}" srcOrd="0" destOrd="0" presId="urn:microsoft.com/office/officeart/2005/8/layout/vProcess5"/>
    <dgm:cxn modelId="{2BB9178B-90C5-40A6-B319-4927C5609EA7}" type="presOf" srcId="{0EFE6D83-C820-4D3E-8623-E27BFE6A8D32}" destId="{E7A581B9-6C6D-4308-86CF-199E0F4DA31F}" srcOrd="0" destOrd="0" presId="urn:microsoft.com/office/officeart/2005/8/layout/vProcess5"/>
    <dgm:cxn modelId="{50CEC248-2C90-4058-BBF5-EA62CD392E7E}" type="presOf" srcId="{5AD042EC-F5E9-44D6-A22B-E1473B64B69C}" destId="{2EF5E02B-CA12-4856-BA49-4568D994938E}" srcOrd="1" destOrd="0" presId="urn:microsoft.com/office/officeart/2005/8/layout/vProcess5"/>
    <dgm:cxn modelId="{509DE6EC-CF24-465D-BC12-2C1BE0D960F6}" type="presParOf" srcId="{4D2CBDF1-BDE3-48AD-A1C1-1AF43A1604E3}" destId="{3B29EC05-4E3F-40CE-8F20-837F32E2D960}" srcOrd="0" destOrd="0" presId="urn:microsoft.com/office/officeart/2005/8/layout/vProcess5"/>
    <dgm:cxn modelId="{785A681D-9434-447A-87C2-CD98227C6010}" type="presParOf" srcId="{4D2CBDF1-BDE3-48AD-A1C1-1AF43A1604E3}" destId="{DCCEF502-7138-4588-A39C-84A713BC6966}" srcOrd="1" destOrd="0" presId="urn:microsoft.com/office/officeart/2005/8/layout/vProcess5"/>
    <dgm:cxn modelId="{AAED4742-3DE1-4E6F-8F2E-2A2DB35923FA}" type="presParOf" srcId="{4D2CBDF1-BDE3-48AD-A1C1-1AF43A1604E3}" destId="{16AEF25A-5632-421B-9DAF-3729274F0DA4}" srcOrd="2" destOrd="0" presId="urn:microsoft.com/office/officeart/2005/8/layout/vProcess5"/>
    <dgm:cxn modelId="{0E4EA370-28B3-4C35-AC7E-654DF5A10F55}" type="presParOf" srcId="{4D2CBDF1-BDE3-48AD-A1C1-1AF43A1604E3}" destId="{E7A581B9-6C6D-4308-86CF-199E0F4DA31F}" srcOrd="3" destOrd="0" presId="urn:microsoft.com/office/officeart/2005/8/layout/vProcess5"/>
    <dgm:cxn modelId="{73170714-63F8-4D60-B1E6-A8F214A31885}" type="presParOf" srcId="{4D2CBDF1-BDE3-48AD-A1C1-1AF43A1604E3}" destId="{2E87355E-60B7-4D49-848E-500236213516}" srcOrd="4" destOrd="0" presId="urn:microsoft.com/office/officeart/2005/8/layout/vProcess5"/>
    <dgm:cxn modelId="{E134EBEA-817C-45E6-9F7B-0C829DC69597}" type="presParOf" srcId="{4D2CBDF1-BDE3-48AD-A1C1-1AF43A1604E3}" destId="{C39CBD3A-06C7-4074-9266-14859646C25D}" srcOrd="5" destOrd="0" presId="urn:microsoft.com/office/officeart/2005/8/layout/vProcess5"/>
    <dgm:cxn modelId="{ECA4598A-66FF-4A5C-9924-9DC1DA965752}" type="presParOf" srcId="{4D2CBDF1-BDE3-48AD-A1C1-1AF43A1604E3}" destId="{EF6BAF76-53C9-4D9A-B3D3-6CABCDDC323D}" srcOrd="6" destOrd="0" presId="urn:microsoft.com/office/officeart/2005/8/layout/vProcess5"/>
    <dgm:cxn modelId="{6612CFF2-55F3-4922-8246-97FC8045B355}" type="presParOf" srcId="{4D2CBDF1-BDE3-48AD-A1C1-1AF43A1604E3}" destId="{2EF5E02B-CA12-4856-BA49-4568D994938E}" srcOrd="7" destOrd="0" presId="urn:microsoft.com/office/officeart/2005/8/layout/vProcess5"/>
    <dgm:cxn modelId="{33CA8B48-14EA-46D3-A637-A77343191C56}" type="presParOf" srcId="{4D2CBDF1-BDE3-48AD-A1C1-1AF43A1604E3}" destId="{1174A70C-8D4A-4A7D-91AB-40D02D2C677A}" srcOrd="8" destOrd="0" presId="urn:microsoft.com/office/officeart/2005/8/layout/vProcess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5F87F4-1163-46FC-8765-45737F36B2F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57DCB8-2257-465B-8EA5-807924244CB9}">
      <dgm:prSet/>
      <dgm:spPr/>
      <dgm:t>
        <a:bodyPr/>
        <a:lstStyle/>
        <a:p>
          <a:pPr rtl="0"/>
          <a:r>
            <a:rPr lang="en-US" dirty="0" smtClean="0"/>
            <a:t>Point  in the canal  where  </a:t>
          </a:r>
          <a:r>
            <a:rPr lang="en-US" dirty="0" err="1" smtClean="0"/>
            <a:t>cementum</a:t>
          </a:r>
          <a:r>
            <a:rPr lang="en-US" dirty="0" smtClean="0"/>
            <a:t>  meets  dentin</a:t>
          </a:r>
          <a:endParaRPr lang="en-US" dirty="0"/>
        </a:p>
      </dgm:t>
    </dgm:pt>
    <dgm:pt modelId="{2373B511-5EEA-44E1-98FE-0F029018ECEA}" type="parTrans" cxnId="{252DADD7-E4C3-442B-BEAD-BD1241E0FE7D}">
      <dgm:prSet/>
      <dgm:spPr/>
      <dgm:t>
        <a:bodyPr/>
        <a:lstStyle/>
        <a:p>
          <a:endParaRPr lang="en-US"/>
        </a:p>
      </dgm:t>
    </dgm:pt>
    <dgm:pt modelId="{6DB5E8CF-8C81-44A5-AEAF-F1625DB4DB75}" type="sibTrans" cxnId="{252DADD7-E4C3-442B-BEAD-BD1241E0FE7D}">
      <dgm:prSet/>
      <dgm:spPr/>
      <dgm:t>
        <a:bodyPr/>
        <a:lstStyle/>
        <a:p>
          <a:endParaRPr lang="en-US"/>
        </a:p>
      </dgm:t>
    </dgm:pt>
    <dgm:pt modelId="{B4FD27FA-7433-4434-81D6-DC98DE9314C4}">
      <dgm:prSet/>
      <dgm:spPr/>
      <dgm:t>
        <a:bodyPr/>
        <a:lstStyle/>
        <a:p>
          <a:pPr rtl="0"/>
          <a:r>
            <a:rPr lang="en-US" dirty="0" smtClean="0"/>
            <a:t>Approximately 1mm from the apical foramen</a:t>
          </a:r>
          <a:endParaRPr lang="en-US" dirty="0"/>
        </a:p>
      </dgm:t>
    </dgm:pt>
    <dgm:pt modelId="{206A1FF8-302A-4CA5-AEBC-4D18387290F8}" type="parTrans" cxnId="{82332C87-A5BB-4516-B49C-5241B6D5E744}">
      <dgm:prSet/>
      <dgm:spPr/>
      <dgm:t>
        <a:bodyPr/>
        <a:lstStyle/>
        <a:p>
          <a:endParaRPr lang="en-US"/>
        </a:p>
      </dgm:t>
    </dgm:pt>
    <dgm:pt modelId="{2D924B0A-EF0D-4B79-ABC9-7AB4E5B1557D}" type="sibTrans" cxnId="{82332C87-A5BB-4516-B49C-5241B6D5E744}">
      <dgm:prSet/>
      <dgm:spPr/>
      <dgm:t>
        <a:bodyPr/>
        <a:lstStyle/>
        <a:p>
          <a:endParaRPr lang="en-US"/>
        </a:p>
      </dgm:t>
    </dgm:pt>
    <dgm:pt modelId="{DF643DB1-CBC5-48A8-A8AE-4290B3AD3F92}" type="pres">
      <dgm:prSet presAssocID="{FB5F87F4-1163-46FC-8765-45737F36B2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4EBD93-CF7C-4B97-A5D7-6E7510D9F348}" type="pres">
      <dgm:prSet presAssocID="{FB57DCB8-2257-465B-8EA5-807924244CB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DEDF5-DB33-4D2A-86FC-CC2C4F07DA9E}" type="pres">
      <dgm:prSet presAssocID="{6DB5E8CF-8C81-44A5-AEAF-F1625DB4DB75}" presName="spacer" presStyleCnt="0"/>
      <dgm:spPr/>
    </dgm:pt>
    <dgm:pt modelId="{BFB76CD5-47EB-4F41-86A8-9A7077893F4F}" type="pres">
      <dgm:prSet presAssocID="{B4FD27FA-7433-4434-81D6-DC98DE9314C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F553F4-0CD4-49D3-A9CB-86275E6A203F}" type="presOf" srcId="{FB5F87F4-1163-46FC-8765-45737F36B2F6}" destId="{DF643DB1-CBC5-48A8-A8AE-4290B3AD3F92}" srcOrd="0" destOrd="0" presId="urn:microsoft.com/office/officeart/2005/8/layout/vList2"/>
    <dgm:cxn modelId="{82332C87-A5BB-4516-B49C-5241B6D5E744}" srcId="{FB5F87F4-1163-46FC-8765-45737F36B2F6}" destId="{B4FD27FA-7433-4434-81D6-DC98DE9314C4}" srcOrd="1" destOrd="0" parTransId="{206A1FF8-302A-4CA5-AEBC-4D18387290F8}" sibTransId="{2D924B0A-EF0D-4B79-ABC9-7AB4E5B1557D}"/>
    <dgm:cxn modelId="{252DADD7-E4C3-442B-BEAD-BD1241E0FE7D}" srcId="{FB5F87F4-1163-46FC-8765-45737F36B2F6}" destId="{FB57DCB8-2257-465B-8EA5-807924244CB9}" srcOrd="0" destOrd="0" parTransId="{2373B511-5EEA-44E1-98FE-0F029018ECEA}" sibTransId="{6DB5E8CF-8C81-44A5-AEAF-F1625DB4DB75}"/>
    <dgm:cxn modelId="{04A92296-F1C3-4508-A8EC-5A92D8701700}" type="presOf" srcId="{B4FD27FA-7433-4434-81D6-DC98DE9314C4}" destId="{BFB76CD5-47EB-4F41-86A8-9A7077893F4F}" srcOrd="0" destOrd="0" presId="urn:microsoft.com/office/officeart/2005/8/layout/vList2"/>
    <dgm:cxn modelId="{15503C91-9B98-4290-B339-652FDE6AF834}" type="presOf" srcId="{FB57DCB8-2257-465B-8EA5-807924244CB9}" destId="{394EBD93-CF7C-4B97-A5D7-6E7510D9F348}" srcOrd="0" destOrd="0" presId="urn:microsoft.com/office/officeart/2005/8/layout/vList2"/>
    <dgm:cxn modelId="{407F715D-C31A-456A-B4B8-3FA9BC42C89F}" type="presParOf" srcId="{DF643DB1-CBC5-48A8-A8AE-4290B3AD3F92}" destId="{394EBD93-CF7C-4B97-A5D7-6E7510D9F348}" srcOrd="0" destOrd="0" presId="urn:microsoft.com/office/officeart/2005/8/layout/vList2"/>
    <dgm:cxn modelId="{1BA55E75-8CA5-437E-B731-A60EAE4CAC0B}" type="presParOf" srcId="{DF643DB1-CBC5-48A8-A8AE-4290B3AD3F92}" destId="{DB9DEDF5-DB33-4D2A-86FC-CC2C4F07DA9E}" srcOrd="1" destOrd="0" presId="urn:microsoft.com/office/officeart/2005/8/layout/vList2"/>
    <dgm:cxn modelId="{D233C8BD-80AE-4647-8DEC-F5E5B6D8E85D}" type="presParOf" srcId="{DF643DB1-CBC5-48A8-A8AE-4290B3AD3F92}" destId="{BFB76CD5-47EB-4F41-86A8-9A7077893F4F}" srcOrd="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4E41F1-DBE9-4ED8-910B-E9A63EB6D9E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EC32F11-A2E6-4A9C-A79D-F10F76D8C7A3}">
      <dgm:prSet/>
      <dgm:spPr/>
      <dgm:t>
        <a:bodyPr/>
        <a:lstStyle/>
        <a:p>
          <a:pPr rtl="0"/>
          <a:r>
            <a:rPr lang="en-US" dirty="0" smtClean="0"/>
            <a:t>Differentiate the terminal of </a:t>
          </a:r>
          <a:r>
            <a:rPr lang="en-US" dirty="0" err="1" smtClean="0"/>
            <a:t>cemental</a:t>
          </a:r>
          <a:r>
            <a:rPr lang="en-US" dirty="0" smtClean="0"/>
            <a:t> canal from the exterior surface of the tooth.</a:t>
          </a:r>
          <a:endParaRPr lang="en-US" dirty="0"/>
        </a:p>
      </dgm:t>
    </dgm:pt>
    <dgm:pt modelId="{8670CB61-5EFE-4E24-BD2F-E3F7CEDEDEE9}" type="parTrans" cxnId="{ABD8D450-FDF3-482F-A4F8-285885BF3B12}">
      <dgm:prSet/>
      <dgm:spPr/>
      <dgm:t>
        <a:bodyPr/>
        <a:lstStyle/>
        <a:p>
          <a:endParaRPr lang="en-US"/>
        </a:p>
      </dgm:t>
    </dgm:pt>
    <dgm:pt modelId="{8E107A17-8AE2-4EA3-A0C9-13F8211A1475}" type="sibTrans" cxnId="{ABD8D450-FDF3-482F-A4F8-285885BF3B12}">
      <dgm:prSet/>
      <dgm:spPr/>
      <dgm:t>
        <a:bodyPr/>
        <a:lstStyle/>
        <a:p>
          <a:endParaRPr lang="en-US"/>
        </a:p>
      </dgm:t>
    </dgm:pt>
    <dgm:pt modelId="{3C5A6B5F-AD95-4FF7-934A-F6C5B1DA06A7}">
      <dgm:prSet/>
      <dgm:spPr/>
      <dgm:t>
        <a:bodyPr/>
        <a:lstStyle/>
        <a:p>
          <a:pPr rtl="0"/>
          <a:r>
            <a:rPr lang="en-US" dirty="0" smtClean="0"/>
            <a:t>Rounded edge like a funnel / crater</a:t>
          </a:r>
          <a:endParaRPr lang="en-US" dirty="0"/>
        </a:p>
      </dgm:t>
    </dgm:pt>
    <dgm:pt modelId="{035ECFD1-6040-443E-9D09-74BCDA4909DF}" type="parTrans" cxnId="{DF92A9AA-1B6E-4F37-92F4-A28D06C7117E}">
      <dgm:prSet/>
      <dgm:spPr/>
      <dgm:t>
        <a:bodyPr/>
        <a:lstStyle/>
        <a:p>
          <a:endParaRPr lang="en-US"/>
        </a:p>
      </dgm:t>
    </dgm:pt>
    <dgm:pt modelId="{3A9CF656-5E3F-4530-A3E8-057991330E05}" type="sibTrans" cxnId="{DF92A9AA-1B6E-4F37-92F4-A28D06C7117E}">
      <dgm:prSet/>
      <dgm:spPr/>
      <dgm:t>
        <a:bodyPr/>
        <a:lstStyle/>
        <a:p>
          <a:endParaRPr lang="en-US"/>
        </a:p>
      </dgm:t>
    </dgm:pt>
    <dgm:pt modelId="{1A964E4A-2E09-4595-ABA3-7F158302630D}">
      <dgm:prSet/>
      <dgm:spPr/>
      <dgm:t>
        <a:bodyPr/>
        <a:lstStyle/>
        <a:p>
          <a:pPr rtl="0"/>
          <a:r>
            <a:rPr lang="en-US" dirty="0" smtClean="0"/>
            <a:t>Not necessarily always at the centre of root apex</a:t>
          </a:r>
          <a:endParaRPr lang="en-US" dirty="0"/>
        </a:p>
      </dgm:t>
    </dgm:pt>
    <dgm:pt modelId="{ACD4F40B-262A-4E85-BDEB-8A3BE8A50A45}" type="parTrans" cxnId="{66E079E9-2BE9-4AFD-8A98-CF8CC72616A2}">
      <dgm:prSet/>
      <dgm:spPr/>
      <dgm:t>
        <a:bodyPr/>
        <a:lstStyle/>
        <a:p>
          <a:endParaRPr lang="en-US"/>
        </a:p>
      </dgm:t>
    </dgm:pt>
    <dgm:pt modelId="{C50A9BC3-3DE2-4D36-AA0C-4878BF4E491A}" type="sibTrans" cxnId="{66E079E9-2BE9-4AFD-8A98-CF8CC72616A2}">
      <dgm:prSet/>
      <dgm:spPr/>
      <dgm:t>
        <a:bodyPr/>
        <a:lstStyle/>
        <a:p>
          <a:endParaRPr lang="en-US"/>
        </a:p>
      </dgm:t>
    </dgm:pt>
    <dgm:pt modelId="{2185F0FE-8BFD-4D4C-8C7C-0EE8F5EC8562}">
      <dgm:prSet/>
      <dgm:spPr/>
      <dgm:t>
        <a:bodyPr/>
        <a:lstStyle/>
        <a:p>
          <a:pPr rtl="0"/>
          <a:r>
            <a:rPr lang="en-US" dirty="0" smtClean="0"/>
            <a:t>Average </a:t>
          </a:r>
          <a:r>
            <a:rPr lang="en-US" b="1" dirty="0" smtClean="0"/>
            <a:t>0.4 – 0.7 mm </a:t>
          </a:r>
          <a:r>
            <a:rPr lang="en-US" dirty="0" smtClean="0"/>
            <a:t>away from the anatomic apex</a:t>
          </a:r>
          <a:endParaRPr lang="en-US" dirty="0"/>
        </a:p>
      </dgm:t>
    </dgm:pt>
    <dgm:pt modelId="{EDB1F32B-BFF9-43B9-B957-761BC164CE34}" type="parTrans" cxnId="{2E1A3A8B-3552-4704-B3C6-9DE05C3844D8}">
      <dgm:prSet/>
      <dgm:spPr/>
      <dgm:t>
        <a:bodyPr/>
        <a:lstStyle/>
        <a:p>
          <a:endParaRPr lang="en-US"/>
        </a:p>
      </dgm:t>
    </dgm:pt>
    <dgm:pt modelId="{35918CA9-AA2B-46EC-ABBB-A4FADE2FD040}" type="sibTrans" cxnId="{2E1A3A8B-3552-4704-B3C6-9DE05C3844D8}">
      <dgm:prSet/>
      <dgm:spPr/>
      <dgm:t>
        <a:bodyPr/>
        <a:lstStyle/>
        <a:p>
          <a:endParaRPr lang="en-US"/>
        </a:p>
      </dgm:t>
    </dgm:pt>
    <dgm:pt modelId="{3F0966BF-3B49-4EEA-9CD9-AF8AD8356056}" type="pres">
      <dgm:prSet presAssocID="{AA4E41F1-DBE9-4ED8-910B-E9A63EB6D9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6E6965-A2F4-4708-883A-99626253AFDC}" type="pres">
      <dgm:prSet presAssocID="{5EC32F11-A2E6-4A9C-A79D-F10F76D8C7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767BD-A4E8-4F1B-8C74-43E5333BFD32}" type="pres">
      <dgm:prSet presAssocID="{8E107A17-8AE2-4EA3-A0C9-13F8211A1475}" presName="spacer" presStyleCnt="0"/>
      <dgm:spPr/>
    </dgm:pt>
    <dgm:pt modelId="{D114705F-C2C6-4C0A-A07B-B20A9A0A1FDE}" type="pres">
      <dgm:prSet presAssocID="{3C5A6B5F-AD95-4FF7-934A-F6C5B1DA06A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27585-5374-4F13-94AD-C32DE70EA587}" type="pres">
      <dgm:prSet presAssocID="{3A9CF656-5E3F-4530-A3E8-057991330E05}" presName="spacer" presStyleCnt="0"/>
      <dgm:spPr/>
    </dgm:pt>
    <dgm:pt modelId="{CC93E3D1-14A3-4B1A-8975-230B960F2EBD}" type="pres">
      <dgm:prSet presAssocID="{1A964E4A-2E09-4595-ABA3-7F158302630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12FF7-D8E4-42C2-A539-B2FC38E4445F}" type="pres">
      <dgm:prSet presAssocID="{C50A9BC3-3DE2-4D36-AA0C-4878BF4E491A}" presName="spacer" presStyleCnt="0"/>
      <dgm:spPr/>
    </dgm:pt>
    <dgm:pt modelId="{109D5076-14A2-447A-82A6-56B6AF9853E7}" type="pres">
      <dgm:prSet presAssocID="{2185F0FE-8BFD-4D4C-8C7C-0EE8F5EC856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079E9-2BE9-4AFD-8A98-CF8CC72616A2}" srcId="{AA4E41F1-DBE9-4ED8-910B-E9A63EB6D9ED}" destId="{1A964E4A-2E09-4595-ABA3-7F158302630D}" srcOrd="2" destOrd="0" parTransId="{ACD4F40B-262A-4E85-BDEB-8A3BE8A50A45}" sibTransId="{C50A9BC3-3DE2-4D36-AA0C-4878BF4E491A}"/>
    <dgm:cxn modelId="{D2E57BA5-2B39-44DD-8BDE-21E8FC8179D4}" type="presOf" srcId="{1A964E4A-2E09-4595-ABA3-7F158302630D}" destId="{CC93E3D1-14A3-4B1A-8975-230B960F2EBD}" srcOrd="0" destOrd="0" presId="urn:microsoft.com/office/officeart/2005/8/layout/vList2"/>
    <dgm:cxn modelId="{37FFA0E9-3A6A-4700-A828-5991919AD5D8}" type="presOf" srcId="{AA4E41F1-DBE9-4ED8-910B-E9A63EB6D9ED}" destId="{3F0966BF-3B49-4EEA-9CD9-AF8AD8356056}" srcOrd="0" destOrd="0" presId="urn:microsoft.com/office/officeart/2005/8/layout/vList2"/>
    <dgm:cxn modelId="{DF92A9AA-1B6E-4F37-92F4-A28D06C7117E}" srcId="{AA4E41F1-DBE9-4ED8-910B-E9A63EB6D9ED}" destId="{3C5A6B5F-AD95-4FF7-934A-F6C5B1DA06A7}" srcOrd="1" destOrd="0" parTransId="{035ECFD1-6040-443E-9D09-74BCDA4909DF}" sibTransId="{3A9CF656-5E3F-4530-A3E8-057991330E05}"/>
    <dgm:cxn modelId="{ABD8D450-FDF3-482F-A4F8-285885BF3B12}" srcId="{AA4E41F1-DBE9-4ED8-910B-E9A63EB6D9ED}" destId="{5EC32F11-A2E6-4A9C-A79D-F10F76D8C7A3}" srcOrd="0" destOrd="0" parTransId="{8670CB61-5EFE-4E24-BD2F-E3F7CEDEDEE9}" sibTransId="{8E107A17-8AE2-4EA3-A0C9-13F8211A1475}"/>
    <dgm:cxn modelId="{6C7136C7-8FB8-4D41-88A8-9F0D1C7154D5}" type="presOf" srcId="{5EC32F11-A2E6-4A9C-A79D-F10F76D8C7A3}" destId="{606E6965-A2F4-4708-883A-99626253AFDC}" srcOrd="0" destOrd="0" presId="urn:microsoft.com/office/officeart/2005/8/layout/vList2"/>
    <dgm:cxn modelId="{E7B56D0B-14D4-4472-95A6-BDBF5EACCC14}" type="presOf" srcId="{3C5A6B5F-AD95-4FF7-934A-F6C5B1DA06A7}" destId="{D114705F-C2C6-4C0A-A07B-B20A9A0A1FDE}" srcOrd="0" destOrd="0" presId="urn:microsoft.com/office/officeart/2005/8/layout/vList2"/>
    <dgm:cxn modelId="{2E1A3A8B-3552-4704-B3C6-9DE05C3844D8}" srcId="{AA4E41F1-DBE9-4ED8-910B-E9A63EB6D9ED}" destId="{2185F0FE-8BFD-4D4C-8C7C-0EE8F5EC8562}" srcOrd="3" destOrd="0" parTransId="{EDB1F32B-BFF9-43B9-B957-761BC164CE34}" sibTransId="{35918CA9-AA2B-46EC-ABBB-A4FADE2FD040}"/>
    <dgm:cxn modelId="{57BB1CE6-1575-4745-A35E-98252849D294}" type="presOf" srcId="{2185F0FE-8BFD-4D4C-8C7C-0EE8F5EC8562}" destId="{109D5076-14A2-447A-82A6-56B6AF9853E7}" srcOrd="0" destOrd="0" presId="urn:microsoft.com/office/officeart/2005/8/layout/vList2"/>
    <dgm:cxn modelId="{BC4D0B53-37D1-4989-A388-40923AAC657A}" type="presParOf" srcId="{3F0966BF-3B49-4EEA-9CD9-AF8AD8356056}" destId="{606E6965-A2F4-4708-883A-99626253AFDC}" srcOrd="0" destOrd="0" presId="urn:microsoft.com/office/officeart/2005/8/layout/vList2"/>
    <dgm:cxn modelId="{FCB0864D-A4D5-434C-8F50-A4F4E7F68F38}" type="presParOf" srcId="{3F0966BF-3B49-4EEA-9CD9-AF8AD8356056}" destId="{1DC767BD-A4E8-4F1B-8C74-43E5333BFD32}" srcOrd="1" destOrd="0" presId="urn:microsoft.com/office/officeart/2005/8/layout/vList2"/>
    <dgm:cxn modelId="{7CE66965-BC1E-4FFF-B565-85576D661C3D}" type="presParOf" srcId="{3F0966BF-3B49-4EEA-9CD9-AF8AD8356056}" destId="{D114705F-C2C6-4C0A-A07B-B20A9A0A1FDE}" srcOrd="2" destOrd="0" presId="urn:microsoft.com/office/officeart/2005/8/layout/vList2"/>
    <dgm:cxn modelId="{1A851CA9-E6DC-4481-AF05-E607B4643E12}" type="presParOf" srcId="{3F0966BF-3B49-4EEA-9CD9-AF8AD8356056}" destId="{FA827585-5374-4F13-94AD-C32DE70EA587}" srcOrd="3" destOrd="0" presId="urn:microsoft.com/office/officeart/2005/8/layout/vList2"/>
    <dgm:cxn modelId="{80D40B7C-BEAA-4C84-8A87-24C993890C52}" type="presParOf" srcId="{3F0966BF-3B49-4EEA-9CD9-AF8AD8356056}" destId="{CC93E3D1-14A3-4B1A-8975-230B960F2EBD}" srcOrd="4" destOrd="0" presId="urn:microsoft.com/office/officeart/2005/8/layout/vList2"/>
    <dgm:cxn modelId="{2B3545A8-5F7A-4977-A7E2-7F006467D344}" type="presParOf" srcId="{3F0966BF-3B49-4EEA-9CD9-AF8AD8356056}" destId="{0A212FF7-D8E4-42C2-A539-B2FC38E4445F}" srcOrd="5" destOrd="0" presId="urn:microsoft.com/office/officeart/2005/8/layout/vList2"/>
    <dgm:cxn modelId="{5DCC485F-5E07-4446-B9E9-0B09FB12EA2B}" type="presParOf" srcId="{3F0966BF-3B49-4EEA-9CD9-AF8AD8356056}" destId="{109D5076-14A2-447A-82A6-56B6AF9853E7}" srcOrd="6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0B1621-B210-49E2-B700-E0C075D9023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3FA6A5-11E0-48D2-A88A-54A60A80DE2E}">
      <dgm:prSet/>
      <dgm:spPr/>
      <dgm:t>
        <a:bodyPr/>
        <a:lstStyle/>
        <a:p>
          <a:pPr rtl="0"/>
          <a:r>
            <a:rPr lang="en-US" dirty="0" smtClean="0"/>
            <a:t>Space between major and minor apical diameter - </a:t>
          </a:r>
          <a:r>
            <a:rPr lang="en-US" b="1" dirty="0" smtClean="0"/>
            <a:t>FUNNEL SHAPED</a:t>
          </a:r>
          <a:r>
            <a:rPr lang="en-US" dirty="0" smtClean="0"/>
            <a:t>, </a:t>
          </a:r>
          <a:r>
            <a:rPr lang="en-US" b="1" dirty="0" smtClean="0"/>
            <a:t>HYPERBOLIC </a:t>
          </a:r>
          <a:r>
            <a:rPr lang="en-US" dirty="0" smtClean="0"/>
            <a:t>or having the shape of a </a:t>
          </a:r>
          <a:r>
            <a:rPr lang="en-US" b="1" dirty="0" smtClean="0"/>
            <a:t>MORNING GLORY</a:t>
          </a:r>
          <a:endParaRPr lang="en-US" dirty="0"/>
        </a:p>
      </dgm:t>
    </dgm:pt>
    <dgm:pt modelId="{ADA4DEEA-85CD-47AA-8241-8C52622DF7CE}" type="parTrans" cxnId="{23DC2C29-EBE7-48ED-A468-BF26EEA8AEAC}">
      <dgm:prSet/>
      <dgm:spPr/>
      <dgm:t>
        <a:bodyPr/>
        <a:lstStyle/>
        <a:p>
          <a:endParaRPr lang="en-US"/>
        </a:p>
      </dgm:t>
    </dgm:pt>
    <dgm:pt modelId="{BA45B688-F90C-4973-9112-7088325D958D}" type="sibTrans" cxnId="{23DC2C29-EBE7-48ED-A468-BF26EEA8AEAC}">
      <dgm:prSet/>
      <dgm:spPr/>
      <dgm:t>
        <a:bodyPr/>
        <a:lstStyle/>
        <a:p>
          <a:endParaRPr lang="en-US"/>
        </a:p>
      </dgm:t>
    </dgm:pt>
    <dgm:pt modelId="{D9611217-3986-45BF-8FAA-AF5A309ECFEC}" type="pres">
      <dgm:prSet presAssocID="{160B1621-B210-49E2-B700-E0C075D902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A1A34-7336-4628-9A22-049CB7A4FDB3}" type="pres">
      <dgm:prSet presAssocID="{443FA6A5-11E0-48D2-A88A-54A60A80DE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73F3BD-2ED8-4A76-9B62-2D4BA1FCA627}" type="presOf" srcId="{443FA6A5-11E0-48D2-A88A-54A60A80DE2E}" destId="{206A1A34-7336-4628-9A22-049CB7A4FDB3}" srcOrd="0" destOrd="0" presId="urn:microsoft.com/office/officeart/2005/8/layout/vList2"/>
    <dgm:cxn modelId="{23DC2C29-EBE7-48ED-A468-BF26EEA8AEAC}" srcId="{160B1621-B210-49E2-B700-E0C075D9023D}" destId="{443FA6A5-11E0-48D2-A88A-54A60A80DE2E}" srcOrd="0" destOrd="0" parTransId="{ADA4DEEA-85CD-47AA-8241-8C52622DF7CE}" sibTransId="{BA45B688-F90C-4973-9112-7088325D958D}"/>
    <dgm:cxn modelId="{CE71261F-EB2B-4D6D-A0FE-05B3C7480D00}" type="presOf" srcId="{160B1621-B210-49E2-B700-E0C075D9023D}" destId="{D9611217-3986-45BF-8FAA-AF5A309ECFEC}" srcOrd="0" destOrd="0" presId="urn:microsoft.com/office/officeart/2005/8/layout/vList2"/>
    <dgm:cxn modelId="{0D5F4742-07F0-4241-9780-9B7AB92BB55B}" type="presParOf" srcId="{D9611217-3986-45BF-8FAA-AF5A309ECFEC}" destId="{206A1A34-7336-4628-9A22-049CB7A4FDB3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A62418-DEC4-4533-A4B5-D30F548D8078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639BE-479B-40AF-8777-4C4199D40C95}">
      <dgm:prSet/>
      <dgm:spPr/>
      <dgm:t>
        <a:bodyPr/>
        <a:lstStyle/>
        <a:p>
          <a:pPr algn="l" rtl="0"/>
          <a:r>
            <a:rPr lang="en-US" dirty="0" smtClean="0"/>
            <a:t>Mean distance between major and minor diameter:</a:t>
          </a:r>
        </a:p>
        <a:p>
          <a:pPr algn="l" rtl="0"/>
          <a:r>
            <a:rPr lang="en-US" b="1" dirty="0" smtClean="0"/>
            <a:t>0.5mm in young individual</a:t>
          </a:r>
        </a:p>
        <a:p>
          <a:pPr algn="l" rtl="0"/>
          <a:r>
            <a:rPr lang="en-US" b="1" dirty="0" smtClean="0"/>
            <a:t>0.67mm in older individual</a:t>
          </a:r>
          <a:endParaRPr lang="en-US" b="1" dirty="0"/>
        </a:p>
      </dgm:t>
    </dgm:pt>
    <dgm:pt modelId="{323797D1-7751-4435-A087-A15A78AD5AA9}" type="parTrans" cxnId="{1E67DF6F-B420-4821-A01E-1159074382E5}">
      <dgm:prSet/>
      <dgm:spPr/>
      <dgm:t>
        <a:bodyPr/>
        <a:lstStyle/>
        <a:p>
          <a:endParaRPr lang="en-US"/>
        </a:p>
      </dgm:t>
    </dgm:pt>
    <dgm:pt modelId="{71E211B1-3CB2-42EB-AE68-83CF2F71277A}" type="sibTrans" cxnId="{1E67DF6F-B420-4821-A01E-1159074382E5}">
      <dgm:prSet/>
      <dgm:spPr/>
      <dgm:t>
        <a:bodyPr/>
        <a:lstStyle/>
        <a:p>
          <a:endParaRPr lang="en-US"/>
        </a:p>
      </dgm:t>
    </dgm:pt>
    <dgm:pt modelId="{A7F1E87A-A6DE-4F5A-9C2F-150E883FDE2C}" type="pres">
      <dgm:prSet presAssocID="{F2A62418-DEC4-4533-A4B5-D30F548D807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65EE6E9-8992-458D-8493-9BE5FACFBF8A}" type="pres">
      <dgm:prSet presAssocID="{F2A62418-DEC4-4533-A4B5-D30F548D8078}" presName="pyramid" presStyleLbl="node1" presStyleIdx="0" presStyleCnt="1"/>
      <dgm:spPr/>
    </dgm:pt>
    <dgm:pt modelId="{6E7CAD03-0CD0-47FB-9013-9B7EAE3330F2}" type="pres">
      <dgm:prSet presAssocID="{F2A62418-DEC4-4533-A4B5-D30F548D8078}" presName="theList" presStyleCnt="0"/>
      <dgm:spPr/>
    </dgm:pt>
    <dgm:pt modelId="{A6131F11-E142-4D9E-B110-131E8A35368A}" type="pres">
      <dgm:prSet presAssocID="{601639BE-479B-40AF-8777-4C4199D40C95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A6A2D-AAFB-4C42-AF78-2BF124275056}" type="pres">
      <dgm:prSet presAssocID="{601639BE-479B-40AF-8777-4C4199D40C95}" presName="aSpace" presStyleCnt="0"/>
      <dgm:spPr/>
    </dgm:pt>
  </dgm:ptLst>
  <dgm:cxnLst>
    <dgm:cxn modelId="{1E67DF6F-B420-4821-A01E-1159074382E5}" srcId="{F2A62418-DEC4-4533-A4B5-D30F548D8078}" destId="{601639BE-479B-40AF-8777-4C4199D40C95}" srcOrd="0" destOrd="0" parTransId="{323797D1-7751-4435-A087-A15A78AD5AA9}" sibTransId="{71E211B1-3CB2-42EB-AE68-83CF2F71277A}"/>
    <dgm:cxn modelId="{08AB0BDF-AE48-4B2F-8864-5D2B3099111B}" type="presOf" srcId="{601639BE-479B-40AF-8777-4C4199D40C95}" destId="{A6131F11-E142-4D9E-B110-131E8A35368A}" srcOrd="0" destOrd="0" presId="urn:microsoft.com/office/officeart/2005/8/layout/pyramid2"/>
    <dgm:cxn modelId="{F024B39E-E231-4477-A941-25B718E86A86}" type="presOf" srcId="{F2A62418-DEC4-4533-A4B5-D30F548D8078}" destId="{A7F1E87A-A6DE-4F5A-9C2F-150E883FDE2C}" srcOrd="0" destOrd="0" presId="urn:microsoft.com/office/officeart/2005/8/layout/pyramid2"/>
    <dgm:cxn modelId="{550F09AD-359F-4076-8B33-C04C13CAC910}" type="presParOf" srcId="{A7F1E87A-A6DE-4F5A-9C2F-150E883FDE2C}" destId="{565EE6E9-8992-458D-8493-9BE5FACFBF8A}" srcOrd="0" destOrd="0" presId="urn:microsoft.com/office/officeart/2005/8/layout/pyramid2"/>
    <dgm:cxn modelId="{6A36EC7C-5312-4BCF-B1F6-D198BD1A7A55}" type="presParOf" srcId="{A7F1E87A-A6DE-4F5A-9C2F-150E883FDE2C}" destId="{6E7CAD03-0CD0-47FB-9013-9B7EAE3330F2}" srcOrd="1" destOrd="0" presId="urn:microsoft.com/office/officeart/2005/8/layout/pyramid2"/>
    <dgm:cxn modelId="{5D8B287C-A96C-4DFB-808F-11DE86E00C34}" type="presParOf" srcId="{6E7CAD03-0CD0-47FB-9013-9B7EAE3330F2}" destId="{A6131F11-E142-4D9E-B110-131E8A35368A}" srcOrd="0" destOrd="0" presId="urn:microsoft.com/office/officeart/2005/8/layout/pyramid2"/>
    <dgm:cxn modelId="{646A3E24-A0C3-4E54-A6C4-0B262304295E}" type="presParOf" srcId="{6E7CAD03-0CD0-47FB-9013-9B7EAE3330F2}" destId="{DDAA6A2D-AAFB-4C42-AF78-2BF124275056}" srcOrd="1" destOrd="0" presId="urn:microsoft.com/office/officeart/2005/8/layout/pyramid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6B6431-67BC-482E-A980-777BA2FB2E8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A03CD8B-368C-4CEB-B95B-6DBD413C729D}">
      <dgm:prSet/>
      <dgm:spPr/>
      <dgm:t>
        <a:bodyPr/>
        <a:lstStyle/>
        <a:p>
          <a:pPr rtl="0"/>
          <a:r>
            <a:rPr lang="en-US" dirty="0" smtClean="0"/>
            <a:t>Minute canals that extend in a horizontal, vertical, or lateral direction from the pulp to  the </a:t>
          </a:r>
          <a:r>
            <a:rPr lang="en-US" dirty="0" err="1" smtClean="0"/>
            <a:t>periodontium</a:t>
          </a:r>
          <a:r>
            <a:rPr lang="en-US" dirty="0" smtClean="0"/>
            <a:t>.</a:t>
          </a:r>
          <a:endParaRPr lang="en-US" dirty="0"/>
        </a:p>
      </dgm:t>
    </dgm:pt>
    <dgm:pt modelId="{9C07151C-591A-45CA-BC4B-C3F106719269}" type="parTrans" cxnId="{B395B5B9-82D9-4E0A-A815-22EFA2BABDF6}">
      <dgm:prSet/>
      <dgm:spPr/>
      <dgm:t>
        <a:bodyPr/>
        <a:lstStyle/>
        <a:p>
          <a:endParaRPr lang="en-US"/>
        </a:p>
      </dgm:t>
    </dgm:pt>
    <dgm:pt modelId="{317FA0FA-3168-42B4-BF54-382D16F14368}" type="sibTrans" cxnId="{B395B5B9-82D9-4E0A-A815-22EFA2BABDF6}">
      <dgm:prSet/>
      <dgm:spPr/>
      <dgm:t>
        <a:bodyPr/>
        <a:lstStyle/>
        <a:p>
          <a:endParaRPr lang="en-US"/>
        </a:p>
      </dgm:t>
    </dgm:pt>
    <dgm:pt modelId="{6A985AF6-3FCF-4365-B278-30A0349AED5D}" type="pres">
      <dgm:prSet presAssocID="{A86B6431-67BC-482E-A980-777BA2FB2E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8F077F-687C-4FDB-895C-7F21D6B592C7}" type="pres">
      <dgm:prSet presAssocID="{5A03CD8B-368C-4CEB-B95B-6DBD413C729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95B5B9-82D9-4E0A-A815-22EFA2BABDF6}" srcId="{A86B6431-67BC-482E-A980-777BA2FB2E8C}" destId="{5A03CD8B-368C-4CEB-B95B-6DBD413C729D}" srcOrd="0" destOrd="0" parTransId="{9C07151C-591A-45CA-BC4B-C3F106719269}" sibTransId="{317FA0FA-3168-42B4-BF54-382D16F14368}"/>
    <dgm:cxn modelId="{A3D7F587-388B-4131-82DF-CB7789977FD4}" type="presOf" srcId="{5A03CD8B-368C-4CEB-B95B-6DBD413C729D}" destId="{A28F077F-687C-4FDB-895C-7F21D6B592C7}" srcOrd="0" destOrd="0" presId="urn:microsoft.com/office/officeart/2005/8/layout/vList2"/>
    <dgm:cxn modelId="{4CC604C1-6710-49FA-92E8-C6DCD6C70393}" type="presOf" srcId="{A86B6431-67BC-482E-A980-777BA2FB2E8C}" destId="{6A985AF6-3FCF-4365-B278-30A0349AED5D}" srcOrd="0" destOrd="0" presId="urn:microsoft.com/office/officeart/2005/8/layout/vList2"/>
    <dgm:cxn modelId="{B7A3A078-E115-4479-A100-645716B3E47A}" type="presParOf" srcId="{6A985AF6-3FCF-4365-B278-30A0349AED5D}" destId="{A28F077F-687C-4FDB-895C-7F21D6B592C7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EE65C-3B21-4A85-9CBA-B6A23694F032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7B0E6-5370-4AD1-80AA-E84880D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D063C-5BE4-4DA9-BBDC-0D9A1C63485D}" type="slidenum">
              <a:rPr lang="en-US"/>
              <a:pPr/>
              <a:t>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E9323-FC6D-4312-91A3-78590D826EE8}" type="slidenum">
              <a:rPr lang="en-US"/>
              <a:pPr/>
              <a:t>18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FB075-A60E-4EE5-ADAD-69AD7A8219C1}" type="slidenum">
              <a:rPr lang="en-US"/>
              <a:pPr/>
              <a:t>28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B0E6-5370-4AD1-80AA-E84880DC49E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B0E6-5370-4AD1-80AA-E84880DC49E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E2890-3D10-4761-A667-9F94095D1535}" type="slidenum">
              <a:rPr lang="en-US"/>
              <a:pPr/>
              <a:t>37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B2503-29D6-4518-B124-53D89F5A4325}" type="slidenum">
              <a:rPr lang="en-US"/>
              <a:pPr/>
              <a:t>38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5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5" dirty="0"/>
              <a:t>Dr. </a:t>
            </a:r>
            <a:r>
              <a:rPr spc="-20" dirty="0"/>
              <a:t>Nithin </a:t>
            </a:r>
            <a:r>
              <a:rPr spc="-30" dirty="0"/>
              <a:t>Mathew </a:t>
            </a:r>
            <a:r>
              <a:rPr spc="-40" dirty="0"/>
              <a:t>- </a:t>
            </a:r>
            <a:r>
              <a:rPr spc="-70" dirty="0"/>
              <a:t>Root </a:t>
            </a:r>
            <a:r>
              <a:rPr spc="-110" dirty="0"/>
              <a:t>Canal </a:t>
            </a:r>
            <a:r>
              <a:rPr spc="-35" dirty="0"/>
              <a:t>Morphology </a:t>
            </a:r>
            <a:r>
              <a:rPr spc="20" dirty="0"/>
              <a:t>&amp;</a:t>
            </a:r>
            <a:r>
              <a:rPr spc="-155" dirty="0"/>
              <a:t> </a:t>
            </a:r>
            <a:r>
              <a:rPr spc="-125" dirty="0"/>
              <a:t>Access </a:t>
            </a:r>
            <a:r>
              <a:rPr spc="-55" dirty="0"/>
              <a:t>Preparation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"/>
            <a:ext cx="123444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0583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3425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1356" y="6383239"/>
            <a:ext cx="456565" cy="416559"/>
          </a:xfrm>
          <a:custGeom>
            <a:avLst/>
            <a:gdLst/>
            <a:ahLst/>
            <a:cxnLst/>
            <a:rect l="l" t="t" r="r" b="b"/>
            <a:pathLst>
              <a:path w="456565" h="416559">
                <a:moveTo>
                  <a:pt x="284935" y="0"/>
                </a:moveTo>
                <a:lnTo>
                  <a:pt x="236236" y="1219"/>
                </a:lnTo>
                <a:lnTo>
                  <a:pt x="188895" y="12662"/>
                </a:lnTo>
                <a:lnTo>
                  <a:pt x="145465" y="34529"/>
                </a:lnTo>
                <a:lnTo>
                  <a:pt x="110691" y="64929"/>
                </a:lnTo>
                <a:lnTo>
                  <a:pt x="87761" y="100452"/>
                </a:lnTo>
                <a:lnTo>
                  <a:pt x="76923" y="139023"/>
                </a:lnTo>
                <a:lnTo>
                  <a:pt x="78426" y="178567"/>
                </a:lnTo>
                <a:lnTo>
                  <a:pt x="92517" y="217008"/>
                </a:lnTo>
                <a:lnTo>
                  <a:pt x="119443" y="252271"/>
                </a:lnTo>
                <a:lnTo>
                  <a:pt x="0" y="416101"/>
                </a:lnTo>
                <a:lnTo>
                  <a:pt x="175501" y="289850"/>
                </a:lnTo>
                <a:lnTo>
                  <a:pt x="355888" y="289850"/>
                </a:lnTo>
                <a:lnTo>
                  <a:pt x="387591" y="273404"/>
                </a:lnTo>
                <a:lnTo>
                  <a:pt x="422371" y="243004"/>
                </a:lnTo>
                <a:lnTo>
                  <a:pt x="445304" y="207481"/>
                </a:lnTo>
                <a:lnTo>
                  <a:pt x="456142" y="168909"/>
                </a:lnTo>
                <a:lnTo>
                  <a:pt x="454638" y="129366"/>
                </a:lnTo>
                <a:lnTo>
                  <a:pt x="440545" y="90925"/>
                </a:lnTo>
                <a:lnTo>
                  <a:pt x="413613" y="55662"/>
                </a:lnTo>
                <a:lnTo>
                  <a:pt x="376179" y="27422"/>
                </a:lnTo>
                <a:lnTo>
                  <a:pt x="332435" y="8801"/>
                </a:lnTo>
                <a:lnTo>
                  <a:pt x="284935" y="0"/>
                </a:lnTo>
                <a:close/>
              </a:path>
              <a:path w="456565" h="416559">
                <a:moveTo>
                  <a:pt x="355888" y="289850"/>
                </a:moveTo>
                <a:lnTo>
                  <a:pt x="175501" y="289850"/>
                </a:lnTo>
                <a:lnTo>
                  <a:pt x="218000" y="303554"/>
                </a:lnTo>
                <a:lnTo>
                  <a:pt x="262362" y="308614"/>
                </a:lnTo>
                <a:lnTo>
                  <a:pt x="306682" y="305178"/>
                </a:lnTo>
                <a:lnTo>
                  <a:pt x="349060" y="293392"/>
                </a:lnTo>
                <a:lnTo>
                  <a:pt x="355888" y="289850"/>
                </a:lnTo>
                <a:close/>
              </a:path>
            </a:pathLst>
          </a:custGeom>
          <a:solidFill>
            <a:srgbClr val="F4D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1356" y="6383239"/>
            <a:ext cx="456565" cy="416559"/>
          </a:xfrm>
          <a:custGeom>
            <a:avLst/>
            <a:gdLst/>
            <a:ahLst/>
            <a:cxnLst/>
            <a:rect l="l" t="t" r="r" b="b"/>
            <a:pathLst>
              <a:path w="456565" h="416559">
                <a:moveTo>
                  <a:pt x="0" y="416101"/>
                </a:moveTo>
                <a:lnTo>
                  <a:pt x="119443" y="252271"/>
                </a:lnTo>
                <a:lnTo>
                  <a:pt x="92517" y="217008"/>
                </a:lnTo>
                <a:lnTo>
                  <a:pt x="78426" y="178567"/>
                </a:lnTo>
                <a:lnTo>
                  <a:pt x="76923" y="139023"/>
                </a:lnTo>
                <a:lnTo>
                  <a:pt x="87761" y="100452"/>
                </a:lnTo>
                <a:lnTo>
                  <a:pt x="110691" y="64929"/>
                </a:lnTo>
                <a:lnTo>
                  <a:pt x="145465" y="34529"/>
                </a:lnTo>
                <a:lnTo>
                  <a:pt x="188895" y="12662"/>
                </a:lnTo>
                <a:lnTo>
                  <a:pt x="236236" y="1219"/>
                </a:lnTo>
                <a:lnTo>
                  <a:pt x="284935" y="0"/>
                </a:lnTo>
                <a:lnTo>
                  <a:pt x="332435" y="8801"/>
                </a:lnTo>
                <a:lnTo>
                  <a:pt x="376179" y="27422"/>
                </a:lnTo>
                <a:lnTo>
                  <a:pt x="413613" y="55662"/>
                </a:lnTo>
                <a:lnTo>
                  <a:pt x="440545" y="90925"/>
                </a:lnTo>
                <a:lnTo>
                  <a:pt x="454638" y="129366"/>
                </a:lnTo>
                <a:lnTo>
                  <a:pt x="456142" y="168909"/>
                </a:lnTo>
                <a:lnTo>
                  <a:pt x="445304" y="207481"/>
                </a:lnTo>
                <a:lnTo>
                  <a:pt x="422371" y="243004"/>
                </a:lnTo>
                <a:lnTo>
                  <a:pt x="387591" y="273404"/>
                </a:lnTo>
                <a:lnTo>
                  <a:pt x="349060" y="293392"/>
                </a:lnTo>
                <a:lnTo>
                  <a:pt x="306682" y="305178"/>
                </a:lnTo>
                <a:lnTo>
                  <a:pt x="262362" y="308614"/>
                </a:lnTo>
                <a:lnTo>
                  <a:pt x="218000" y="303554"/>
                </a:lnTo>
                <a:lnTo>
                  <a:pt x="175501" y="289850"/>
                </a:lnTo>
                <a:lnTo>
                  <a:pt x="0" y="416101"/>
                </a:lnTo>
                <a:close/>
              </a:path>
            </a:pathLst>
          </a:custGeom>
          <a:ln w="12192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CB72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DejaVu Serif"/>
                <a:cs typeface="DejaVu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5" dirty="0"/>
              <a:t>Dr. </a:t>
            </a:r>
            <a:r>
              <a:rPr spc="-20" dirty="0"/>
              <a:t>Nithin </a:t>
            </a:r>
            <a:r>
              <a:rPr spc="-30" dirty="0"/>
              <a:t>Mathew </a:t>
            </a:r>
            <a:r>
              <a:rPr spc="-40" dirty="0"/>
              <a:t>- </a:t>
            </a:r>
            <a:r>
              <a:rPr spc="-70" dirty="0"/>
              <a:t>Root </a:t>
            </a:r>
            <a:r>
              <a:rPr spc="-110" dirty="0"/>
              <a:t>Canal </a:t>
            </a:r>
            <a:r>
              <a:rPr spc="-35" dirty="0"/>
              <a:t>Morphology </a:t>
            </a:r>
            <a:r>
              <a:rPr spc="20" dirty="0"/>
              <a:t>&amp;</a:t>
            </a:r>
            <a:r>
              <a:rPr spc="-155" dirty="0"/>
              <a:t> </a:t>
            </a:r>
            <a:r>
              <a:rPr spc="-125" dirty="0"/>
              <a:t>Access </a:t>
            </a:r>
            <a:r>
              <a:rPr spc="-55" dirty="0"/>
              <a:t>Preparation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356" y="6383239"/>
            <a:ext cx="456565" cy="416559"/>
          </a:xfrm>
          <a:custGeom>
            <a:avLst/>
            <a:gdLst/>
            <a:ahLst/>
            <a:cxnLst/>
            <a:rect l="l" t="t" r="r" b="b"/>
            <a:pathLst>
              <a:path w="456565" h="416559">
                <a:moveTo>
                  <a:pt x="284935" y="0"/>
                </a:moveTo>
                <a:lnTo>
                  <a:pt x="236236" y="1219"/>
                </a:lnTo>
                <a:lnTo>
                  <a:pt x="188895" y="12662"/>
                </a:lnTo>
                <a:lnTo>
                  <a:pt x="145465" y="34529"/>
                </a:lnTo>
                <a:lnTo>
                  <a:pt x="110691" y="64929"/>
                </a:lnTo>
                <a:lnTo>
                  <a:pt x="87761" y="100452"/>
                </a:lnTo>
                <a:lnTo>
                  <a:pt x="76923" y="139023"/>
                </a:lnTo>
                <a:lnTo>
                  <a:pt x="78426" y="178567"/>
                </a:lnTo>
                <a:lnTo>
                  <a:pt x="92517" y="217008"/>
                </a:lnTo>
                <a:lnTo>
                  <a:pt x="119443" y="252271"/>
                </a:lnTo>
                <a:lnTo>
                  <a:pt x="0" y="416101"/>
                </a:lnTo>
                <a:lnTo>
                  <a:pt x="175501" y="289850"/>
                </a:lnTo>
                <a:lnTo>
                  <a:pt x="355888" y="289850"/>
                </a:lnTo>
                <a:lnTo>
                  <a:pt x="387591" y="273404"/>
                </a:lnTo>
                <a:lnTo>
                  <a:pt x="422371" y="243004"/>
                </a:lnTo>
                <a:lnTo>
                  <a:pt x="445304" y="207481"/>
                </a:lnTo>
                <a:lnTo>
                  <a:pt x="456142" y="168909"/>
                </a:lnTo>
                <a:lnTo>
                  <a:pt x="454638" y="129366"/>
                </a:lnTo>
                <a:lnTo>
                  <a:pt x="440545" y="90925"/>
                </a:lnTo>
                <a:lnTo>
                  <a:pt x="413613" y="55662"/>
                </a:lnTo>
                <a:lnTo>
                  <a:pt x="376179" y="27422"/>
                </a:lnTo>
                <a:lnTo>
                  <a:pt x="332435" y="8801"/>
                </a:lnTo>
                <a:lnTo>
                  <a:pt x="284935" y="0"/>
                </a:lnTo>
                <a:close/>
              </a:path>
              <a:path w="456565" h="416559">
                <a:moveTo>
                  <a:pt x="355888" y="289850"/>
                </a:moveTo>
                <a:lnTo>
                  <a:pt x="175501" y="289850"/>
                </a:lnTo>
                <a:lnTo>
                  <a:pt x="218000" y="303554"/>
                </a:lnTo>
                <a:lnTo>
                  <a:pt x="262362" y="308614"/>
                </a:lnTo>
                <a:lnTo>
                  <a:pt x="306682" y="305178"/>
                </a:lnTo>
                <a:lnTo>
                  <a:pt x="349060" y="293392"/>
                </a:lnTo>
                <a:lnTo>
                  <a:pt x="355888" y="289850"/>
                </a:lnTo>
                <a:close/>
              </a:path>
            </a:pathLst>
          </a:custGeom>
          <a:solidFill>
            <a:srgbClr val="F4D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-1356" y="6383239"/>
            <a:ext cx="456565" cy="416559"/>
          </a:xfrm>
          <a:custGeom>
            <a:avLst/>
            <a:gdLst/>
            <a:ahLst/>
            <a:cxnLst/>
            <a:rect l="l" t="t" r="r" b="b"/>
            <a:pathLst>
              <a:path w="456565" h="416559">
                <a:moveTo>
                  <a:pt x="0" y="416101"/>
                </a:moveTo>
                <a:lnTo>
                  <a:pt x="119443" y="252271"/>
                </a:lnTo>
                <a:lnTo>
                  <a:pt x="92517" y="217008"/>
                </a:lnTo>
                <a:lnTo>
                  <a:pt x="78426" y="178567"/>
                </a:lnTo>
                <a:lnTo>
                  <a:pt x="76923" y="139023"/>
                </a:lnTo>
                <a:lnTo>
                  <a:pt x="87761" y="100452"/>
                </a:lnTo>
                <a:lnTo>
                  <a:pt x="110691" y="64929"/>
                </a:lnTo>
                <a:lnTo>
                  <a:pt x="145465" y="34529"/>
                </a:lnTo>
                <a:lnTo>
                  <a:pt x="188895" y="12662"/>
                </a:lnTo>
                <a:lnTo>
                  <a:pt x="236236" y="1219"/>
                </a:lnTo>
                <a:lnTo>
                  <a:pt x="284935" y="0"/>
                </a:lnTo>
                <a:lnTo>
                  <a:pt x="332435" y="8801"/>
                </a:lnTo>
                <a:lnTo>
                  <a:pt x="376179" y="27422"/>
                </a:lnTo>
                <a:lnTo>
                  <a:pt x="413613" y="55662"/>
                </a:lnTo>
                <a:lnTo>
                  <a:pt x="440545" y="90925"/>
                </a:lnTo>
                <a:lnTo>
                  <a:pt x="454638" y="129366"/>
                </a:lnTo>
                <a:lnTo>
                  <a:pt x="456142" y="168909"/>
                </a:lnTo>
                <a:lnTo>
                  <a:pt x="445304" y="207481"/>
                </a:lnTo>
                <a:lnTo>
                  <a:pt x="422371" y="243004"/>
                </a:lnTo>
                <a:lnTo>
                  <a:pt x="387591" y="273404"/>
                </a:lnTo>
                <a:lnTo>
                  <a:pt x="349060" y="293392"/>
                </a:lnTo>
                <a:lnTo>
                  <a:pt x="306682" y="305178"/>
                </a:lnTo>
                <a:lnTo>
                  <a:pt x="262362" y="308614"/>
                </a:lnTo>
                <a:lnTo>
                  <a:pt x="218000" y="303554"/>
                </a:lnTo>
                <a:lnTo>
                  <a:pt x="175501" y="289850"/>
                </a:lnTo>
                <a:lnTo>
                  <a:pt x="0" y="416101"/>
                </a:lnTo>
                <a:close/>
              </a:path>
            </a:pathLst>
          </a:custGeom>
          <a:ln w="12192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CB72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5" dirty="0"/>
              <a:t>Dr. </a:t>
            </a:r>
            <a:r>
              <a:rPr spc="-20" dirty="0"/>
              <a:t>Nithin </a:t>
            </a:r>
            <a:r>
              <a:rPr spc="-30" dirty="0"/>
              <a:t>Mathew </a:t>
            </a:r>
            <a:r>
              <a:rPr spc="-40" dirty="0"/>
              <a:t>- </a:t>
            </a:r>
            <a:r>
              <a:rPr spc="-70" dirty="0"/>
              <a:t>Root </a:t>
            </a:r>
            <a:r>
              <a:rPr spc="-110" dirty="0"/>
              <a:t>Canal </a:t>
            </a:r>
            <a:r>
              <a:rPr spc="-35" dirty="0"/>
              <a:t>Morphology </a:t>
            </a:r>
            <a:r>
              <a:rPr spc="20" dirty="0"/>
              <a:t>&amp;</a:t>
            </a:r>
            <a:r>
              <a:rPr spc="-155" dirty="0"/>
              <a:t> </a:t>
            </a:r>
            <a:r>
              <a:rPr spc="-125" dirty="0"/>
              <a:t>Access </a:t>
            </a:r>
            <a:r>
              <a:rPr spc="-55" dirty="0"/>
              <a:t>Preparation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CB72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5" dirty="0"/>
              <a:t>Dr. </a:t>
            </a:r>
            <a:r>
              <a:rPr spc="-20" dirty="0"/>
              <a:t>Nithin </a:t>
            </a:r>
            <a:r>
              <a:rPr spc="-30" dirty="0"/>
              <a:t>Mathew </a:t>
            </a:r>
            <a:r>
              <a:rPr spc="-40" dirty="0"/>
              <a:t>- </a:t>
            </a:r>
            <a:r>
              <a:rPr spc="-70" dirty="0"/>
              <a:t>Root </a:t>
            </a:r>
            <a:r>
              <a:rPr spc="-110" dirty="0"/>
              <a:t>Canal </a:t>
            </a:r>
            <a:r>
              <a:rPr spc="-35" dirty="0"/>
              <a:t>Morphology </a:t>
            </a:r>
            <a:r>
              <a:rPr spc="20" dirty="0"/>
              <a:t>&amp;</a:t>
            </a:r>
            <a:r>
              <a:rPr spc="-155" dirty="0"/>
              <a:t> </a:t>
            </a:r>
            <a:r>
              <a:rPr spc="-125" dirty="0"/>
              <a:t>Access </a:t>
            </a:r>
            <a:r>
              <a:rPr spc="-55" dirty="0"/>
              <a:t>Preparation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"/>
            <a:ext cx="123444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0583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3425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1356" y="6383239"/>
            <a:ext cx="456565" cy="416559"/>
          </a:xfrm>
          <a:custGeom>
            <a:avLst/>
            <a:gdLst/>
            <a:ahLst/>
            <a:cxnLst/>
            <a:rect l="l" t="t" r="r" b="b"/>
            <a:pathLst>
              <a:path w="456565" h="416559">
                <a:moveTo>
                  <a:pt x="284935" y="0"/>
                </a:moveTo>
                <a:lnTo>
                  <a:pt x="236236" y="1219"/>
                </a:lnTo>
                <a:lnTo>
                  <a:pt x="188895" y="12662"/>
                </a:lnTo>
                <a:lnTo>
                  <a:pt x="145465" y="34529"/>
                </a:lnTo>
                <a:lnTo>
                  <a:pt x="110691" y="64929"/>
                </a:lnTo>
                <a:lnTo>
                  <a:pt x="87761" y="100452"/>
                </a:lnTo>
                <a:lnTo>
                  <a:pt x="76923" y="139023"/>
                </a:lnTo>
                <a:lnTo>
                  <a:pt x="78426" y="178567"/>
                </a:lnTo>
                <a:lnTo>
                  <a:pt x="92517" y="217008"/>
                </a:lnTo>
                <a:lnTo>
                  <a:pt x="119443" y="252271"/>
                </a:lnTo>
                <a:lnTo>
                  <a:pt x="0" y="416101"/>
                </a:lnTo>
                <a:lnTo>
                  <a:pt x="175501" y="289850"/>
                </a:lnTo>
                <a:lnTo>
                  <a:pt x="355888" y="289850"/>
                </a:lnTo>
                <a:lnTo>
                  <a:pt x="387591" y="273404"/>
                </a:lnTo>
                <a:lnTo>
                  <a:pt x="422371" y="243004"/>
                </a:lnTo>
                <a:lnTo>
                  <a:pt x="445304" y="207481"/>
                </a:lnTo>
                <a:lnTo>
                  <a:pt x="456142" y="168909"/>
                </a:lnTo>
                <a:lnTo>
                  <a:pt x="454638" y="129366"/>
                </a:lnTo>
                <a:lnTo>
                  <a:pt x="440545" y="90925"/>
                </a:lnTo>
                <a:lnTo>
                  <a:pt x="413613" y="55662"/>
                </a:lnTo>
                <a:lnTo>
                  <a:pt x="376179" y="27422"/>
                </a:lnTo>
                <a:lnTo>
                  <a:pt x="332435" y="8801"/>
                </a:lnTo>
                <a:lnTo>
                  <a:pt x="284935" y="0"/>
                </a:lnTo>
                <a:close/>
              </a:path>
              <a:path w="456565" h="416559">
                <a:moveTo>
                  <a:pt x="355888" y="289850"/>
                </a:moveTo>
                <a:lnTo>
                  <a:pt x="175501" y="289850"/>
                </a:lnTo>
                <a:lnTo>
                  <a:pt x="218000" y="303554"/>
                </a:lnTo>
                <a:lnTo>
                  <a:pt x="262362" y="308614"/>
                </a:lnTo>
                <a:lnTo>
                  <a:pt x="306682" y="305178"/>
                </a:lnTo>
                <a:lnTo>
                  <a:pt x="349060" y="293392"/>
                </a:lnTo>
                <a:lnTo>
                  <a:pt x="355888" y="289850"/>
                </a:lnTo>
                <a:close/>
              </a:path>
            </a:pathLst>
          </a:custGeom>
          <a:solidFill>
            <a:srgbClr val="F4D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1356" y="6383239"/>
            <a:ext cx="456565" cy="416559"/>
          </a:xfrm>
          <a:custGeom>
            <a:avLst/>
            <a:gdLst/>
            <a:ahLst/>
            <a:cxnLst/>
            <a:rect l="l" t="t" r="r" b="b"/>
            <a:pathLst>
              <a:path w="456565" h="416559">
                <a:moveTo>
                  <a:pt x="0" y="416101"/>
                </a:moveTo>
                <a:lnTo>
                  <a:pt x="119443" y="252271"/>
                </a:lnTo>
                <a:lnTo>
                  <a:pt x="92517" y="217008"/>
                </a:lnTo>
                <a:lnTo>
                  <a:pt x="78426" y="178567"/>
                </a:lnTo>
                <a:lnTo>
                  <a:pt x="76923" y="139023"/>
                </a:lnTo>
                <a:lnTo>
                  <a:pt x="87761" y="100452"/>
                </a:lnTo>
                <a:lnTo>
                  <a:pt x="110691" y="64929"/>
                </a:lnTo>
                <a:lnTo>
                  <a:pt x="145465" y="34529"/>
                </a:lnTo>
                <a:lnTo>
                  <a:pt x="188895" y="12662"/>
                </a:lnTo>
                <a:lnTo>
                  <a:pt x="236236" y="1219"/>
                </a:lnTo>
                <a:lnTo>
                  <a:pt x="284935" y="0"/>
                </a:lnTo>
                <a:lnTo>
                  <a:pt x="332435" y="8801"/>
                </a:lnTo>
                <a:lnTo>
                  <a:pt x="376179" y="27422"/>
                </a:lnTo>
                <a:lnTo>
                  <a:pt x="413613" y="55662"/>
                </a:lnTo>
                <a:lnTo>
                  <a:pt x="440545" y="90925"/>
                </a:lnTo>
                <a:lnTo>
                  <a:pt x="454638" y="129366"/>
                </a:lnTo>
                <a:lnTo>
                  <a:pt x="456142" y="168909"/>
                </a:lnTo>
                <a:lnTo>
                  <a:pt x="445304" y="207481"/>
                </a:lnTo>
                <a:lnTo>
                  <a:pt x="422371" y="243004"/>
                </a:lnTo>
                <a:lnTo>
                  <a:pt x="387591" y="273404"/>
                </a:lnTo>
                <a:lnTo>
                  <a:pt x="349060" y="293392"/>
                </a:lnTo>
                <a:lnTo>
                  <a:pt x="306682" y="305178"/>
                </a:lnTo>
                <a:lnTo>
                  <a:pt x="262362" y="308614"/>
                </a:lnTo>
                <a:lnTo>
                  <a:pt x="218000" y="303554"/>
                </a:lnTo>
                <a:lnTo>
                  <a:pt x="175501" y="289850"/>
                </a:lnTo>
                <a:lnTo>
                  <a:pt x="0" y="416101"/>
                </a:lnTo>
                <a:close/>
              </a:path>
            </a:pathLst>
          </a:custGeom>
          <a:ln w="12192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5" dirty="0"/>
              <a:t>Dr. </a:t>
            </a:r>
            <a:r>
              <a:rPr spc="-20" dirty="0"/>
              <a:t>Nithin </a:t>
            </a:r>
            <a:r>
              <a:rPr spc="-30" dirty="0"/>
              <a:t>Mathew </a:t>
            </a:r>
            <a:r>
              <a:rPr spc="-40" dirty="0"/>
              <a:t>- </a:t>
            </a:r>
            <a:r>
              <a:rPr spc="-70" dirty="0"/>
              <a:t>Root </a:t>
            </a:r>
            <a:r>
              <a:rPr spc="-110" dirty="0"/>
              <a:t>Canal </a:t>
            </a:r>
            <a:r>
              <a:rPr spc="-35" dirty="0"/>
              <a:t>Morphology </a:t>
            </a:r>
            <a:r>
              <a:rPr spc="20" dirty="0"/>
              <a:t>&amp;</a:t>
            </a:r>
            <a:r>
              <a:rPr spc="-155" dirty="0"/>
              <a:t> </a:t>
            </a:r>
            <a:r>
              <a:rPr spc="-125" dirty="0"/>
              <a:t>Access </a:t>
            </a:r>
            <a:r>
              <a:rPr spc="-55" dirty="0"/>
              <a:t>Preparation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"/>
            <a:ext cx="1234440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0583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3425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9245" y="191521"/>
            <a:ext cx="921351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CB72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9561" y="1211072"/>
            <a:ext cx="1157287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DejaVu Serif"/>
                <a:cs typeface="DejaVu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19751" y="6528121"/>
            <a:ext cx="4767580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5" dirty="0"/>
              <a:t>Dr. </a:t>
            </a:r>
            <a:r>
              <a:rPr spc="-20" dirty="0"/>
              <a:t>Nithin </a:t>
            </a:r>
            <a:r>
              <a:rPr spc="-30" dirty="0"/>
              <a:t>Mathew </a:t>
            </a:r>
            <a:r>
              <a:rPr spc="-40" dirty="0"/>
              <a:t>- </a:t>
            </a:r>
            <a:r>
              <a:rPr spc="-70" dirty="0"/>
              <a:t>Root </a:t>
            </a:r>
            <a:r>
              <a:rPr spc="-110" dirty="0"/>
              <a:t>Canal </a:t>
            </a:r>
            <a:r>
              <a:rPr spc="-35" dirty="0"/>
              <a:t>Morphology </a:t>
            </a:r>
            <a:r>
              <a:rPr spc="20" dirty="0"/>
              <a:t>&amp;</a:t>
            </a:r>
            <a:r>
              <a:rPr spc="-155" dirty="0"/>
              <a:t> </a:t>
            </a:r>
            <a:r>
              <a:rPr spc="-125" dirty="0"/>
              <a:t>Access </a:t>
            </a:r>
            <a:r>
              <a:rPr spc="-55" dirty="0"/>
              <a:t>Preparation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5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4076" y="6410447"/>
            <a:ext cx="28956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spc="-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diagramColors" Target="../diagrams/colors12.xml"/><Relationship Id="rId5" Type="http://schemas.openxmlformats.org/officeDocument/2006/relationships/diagramColors" Target="../diagrams/colors11.xml"/><Relationship Id="rId10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11.xml"/><Relationship Id="rId9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5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7.xml"/><Relationship Id="rId11" Type="http://schemas.openxmlformats.org/officeDocument/2006/relationships/image" Target="../media/image31.jpeg"/><Relationship Id="rId5" Type="http://schemas.openxmlformats.org/officeDocument/2006/relationships/diagramColors" Target="../diagrams/colors16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diagramData" Target="../diagrams/data20.xml"/><Relationship Id="rId3" Type="http://schemas.openxmlformats.org/officeDocument/2006/relationships/diagramLayout" Target="../diagrams/layout18.xml"/><Relationship Id="rId7" Type="http://schemas.openxmlformats.org/officeDocument/2006/relationships/image" Target="../media/image33.jpeg"/><Relationship Id="rId12" Type="http://schemas.openxmlformats.org/officeDocument/2006/relationships/diagramColors" Target="../diagrams/colors19.xml"/><Relationship Id="rId2" Type="http://schemas.openxmlformats.org/officeDocument/2006/relationships/diagramData" Target="../diagrams/data18.xml"/><Relationship Id="rId16" Type="http://schemas.openxmlformats.org/officeDocument/2006/relationships/diagramColors" Target="../diagrams/colors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diagramQuickStyle" Target="../diagrams/quickStyle19.xml"/><Relationship Id="rId5" Type="http://schemas.openxmlformats.org/officeDocument/2006/relationships/diagramColors" Target="../diagrams/colors18.xml"/><Relationship Id="rId15" Type="http://schemas.openxmlformats.org/officeDocument/2006/relationships/diagramQuickStyle" Target="../diagrams/quickStyle20.xml"/><Relationship Id="rId10" Type="http://schemas.openxmlformats.org/officeDocument/2006/relationships/diagramLayout" Target="../diagrams/layout19.xml"/><Relationship Id="rId4" Type="http://schemas.openxmlformats.org/officeDocument/2006/relationships/diagramQuickStyle" Target="../diagrams/quickStyle18.xml"/><Relationship Id="rId9" Type="http://schemas.openxmlformats.org/officeDocument/2006/relationships/diagramData" Target="../diagrams/data19.xml"/><Relationship Id="rId14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diagramLayout" Target="../diagrams/layout21.xml"/><Relationship Id="rId7" Type="http://schemas.openxmlformats.org/officeDocument/2006/relationships/diagramLayout" Target="../diagrams/layout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2.xml"/><Relationship Id="rId11" Type="http://schemas.openxmlformats.org/officeDocument/2006/relationships/image" Target="../media/image36.jpeg"/><Relationship Id="rId5" Type="http://schemas.openxmlformats.org/officeDocument/2006/relationships/diagramColors" Target="../diagrams/colors21.xml"/><Relationship Id="rId10" Type="http://schemas.openxmlformats.org/officeDocument/2006/relationships/image" Target="../media/image35.jpeg"/><Relationship Id="rId4" Type="http://schemas.openxmlformats.org/officeDocument/2006/relationships/diagramQuickStyle" Target="../diagrams/quickStyle21.xml"/><Relationship Id="rId9" Type="http://schemas.openxmlformats.org/officeDocument/2006/relationships/diagramColors" Target="../diagrams/colors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diagramQuickStyle" Target="../diagrams/quickStyle27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diagramLayout" Target="../diagrams/layout27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diagramData" Target="../diagrams/data27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Relationship Id="rId14" Type="http://schemas.openxmlformats.org/officeDocument/2006/relationships/diagramColors" Target="../diagrams/colors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9.xml"/><Relationship Id="rId3" Type="http://schemas.openxmlformats.org/officeDocument/2006/relationships/diagramLayout" Target="../diagrams/layout28.xml"/><Relationship Id="rId7" Type="http://schemas.openxmlformats.org/officeDocument/2006/relationships/diagramLayout" Target="../diagrams/layout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9.xml"/><Relationship Id="rId5" Type="http://schemas.openxmlformats.org/officeDocument/2006/relationships/diagramColors" Target="../diagrams/colors28.xml"/><Relationship Id="rId10" Type="http://schemas.openxmlformats.org/officeDocument/2006/relationships/image" Target="../media/image46.jpeg"/><Relationship Id="rId4" Type="http://schemas.openxmlformats.org/officeDocument/2006/relationships/diagramQuickStyle" Target="../diagrams/quickStyle28.xml"/><Relationship Id="rId9" Type="http://schemas.openxmlformats.org/officeDocument/2006/relationships/diagramColors" Target="../diagrams/colors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diagramQuickStyle" Target="../diagrams/quickStyle31.xml"/><Relationship Id="rId3" Type="http://schemas.openxmlformats.org/officeDocument/2006/relationships/diagramData" Target="../diagrams/data30.xml"/><Relationship Id="rId7" Type="http://schemas.openxmlformats.org/officeDocument/2006/relationships/image" Target="../media/image47.jpeg"/><Relationship Id="rId12" Type="http://schemas.openxmlformats.org/officeDocument/2006/relationships/diagramLayout" Target="../diagrams/layout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11" Type="http://schemas.openxmlformats.org/officeDocument/2006/relationships/diagramData" Target="../diagrams/data31.xml"/><Relationship Id="rId5" Type="http://schemas.openxmlformats.org/officeDocument/2006/relationships/diagramQuickStyle" Target="../diagrams/quickStyle30.xml"/><Relationship Id="rId10" Type="http://schemas.openxmlformats.org/officeDocument/2006/relationships/image" Target="../media/image50.jpeg"/><Relationship Id="rId4" Type="http://schemas.openxmlformats.org/officeDocument/2006/relationships/diagramLayout" Target="../diagrams/layout30.xml"/><Relationship Id="rId9" Type="http://schemas.openxmlformats.org/officeDocument/2006/relationships/image" Target="../media/image49.png"/><Relationship Id="rId14" Type="http://schemas.openxmlformats.org/officeDocument/2006/relationships/diagramColors" Target="../diagrams/colors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3.xml"/><Relationship Id="rId3" Type="http://schemas.openxmlformats.org/officeDocument/2006/relationships/diagramLayout" Target="../diagrams/layout32.xml"/><Relationship Id="rId7" Type="http://schemas.openxmlformats.org/officeDocument/2006/relationships/diagramLayout" Target="../diagrams/layout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3.xml"/><Relationship Id="rId5" Type="http://schemas.openxmlformats.org/officeDocument/2006/relationships/diagramColors" Target="../diagrams/colors32.xml"/><Relationship Id="rId10" Type="http://schemas.openxmlformats.org/officeDocument/2006/relationships/image" Target="../media/image51.jpeg"/><Relationship Id="rId4" Type="http://schemas.openxmlformats.org/officeDocument/2006/relationships/diagramQuickStyle" Target="../diagrams/quickStyle32.xml"/><Relationship Id="rId9" Type="http://schemas.openxmlformats.org/officeDocument/2006/relationships/diagramColors" Target="../diagrams/colors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diagramColors" Target="../diagrams/colors35.xml"/><Relationship Id="rId3" Type="http://schemas.openxmlformats.org/officeDocument/2006/relationships/diagramData" Target="../diagrams/data34.xml"/><Relationship Id="rId7" Type="http://schemas.openxmlformats.org/officeDocument/2006/relationships/image" Target="../media/image52.png"/><Relationship Id="rId12" Type="http://schemas.openxmlformats.org/officeDocument/2006/relationships/diagramQuickStyle" Target="../diagrams/quickStyle35.xml"/><Relationship Id="rId17" Type="http://schemas.openxmlformats.org/officeDocument/2006/relationships/diagramColors" Target="../diagrams/colors36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11" Type="http://schemas.openxmlformats.org/officeDocument/2006/relationships/diagramLayout" Target="../diagrams/layout35.xml"/><Relationship Id="rId5" Type="http://schemas.openxmlformats.org/officeDocument/2006/relationships/diagramQuickStyle" Target="../diagrams/quickStyle34.xml"/><Relationship Id="rId15" Type="http://schemas.openxmlformats.org/officeDocument/2006/relationships/diagramLayout" Target="../diagrams/layout36.xml"/><Relationship Id="rId10" Type="http://schemas.openxmlformats.org/officeDocument/2006/relationships/diagramData" Target="../diagrams/data35.xml"/><Relationship Id="rId4" Type="http://schemas.openxmlformats.org/officeDocument/2006/relationships/diagramLayout" Target="../diagrams/layout34.xml"/><Relationship Id="rId9" Type="http://schemas.openxmlformats.org/officeDocument/2006/relationships/image" Target="../media/image54.jpeg"/><Relationship Id="rId14" Type="http://schemas.openxmlformats.org/officeDocument/2006/relationships/diagramData" Target="../diagrams/data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eg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9.xml"/><Relationship Id="rId3" Type="http://schemas.openxmlformats.org/officeDocument/2006/relationships/diagramLayout" Target="../diagrams/layout38.xml"/><Relationship Id="rId7" Type="http://schemas.openxmlformats.org/officeDocument/2006/relationships/diagramLayout" Target="../diagrams/layout39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39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Relationship Id="rId9" Type="http://schemas.openxmlformats.org/officeDocument/2006/relationships/diagramColors" Target="../diagrams/colors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86801" y="5130800"/>
            <a:ext cx="3505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5760" y="3462848"/>
            <a:ext cx="1142544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0880" algn="ctr">
              <a:lnSpc>
                <a:spcPct val="100000"/>
              </a:lnSpc>
              <a:spcBef>
                <a:spcPts val="100"/>
              </a:spcBef>
            </a:pPr>
            <a:r>
              <a:rPr sz="4800" spc="-385" dirty="0"/>
              <a:t>Root </a:t>
            </a:r>
            <a:r>
              <a:rPr sz="4800" spc="-380" dirty="0"/>
              <a:t>Canal</a:t>
            </a:r>
            <a:r>
              <a:rPr sz="4800" spc="20" dirty="0"/>
              <a:t> </a:t>
            </a:r>
            <a:r>
              <a:rPr sz="4800" spc="-340" dirty="0"/>
              <a:t>Morphology</a:t>
            </a:r>
            <a:endParaRPr sz="4800"/>
          </a:p>
          <a:p>
            <a:pPr marL="12700" marR="5080" indent="6760209" algn="ctr">
              <a:lnSpc>
                <a:spcPct val="100000"/>
              </a:lnSpc>
            </a:pP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762000" y="2057400"/>
            <a:ext cx="3439671" cy="3352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143000" y="914400"/>
          <a:ext cx="6850697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0653" y="343919"/>
            <a:ext cx="720725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0" dirty="0"/>
              <a:t>Apical </a:t>
            </a:r>
            <a:r>
              <a:rPr spc="-185" dirty="0"/>
              <a:t>Constriction </a:t>
            </a:r>
            <a:r>
              <a:rPr spc="-225" dirty="0"/>
              <a:t>(Minor </a:t>
            </a:r>
            <a:r>
              <a:rPr spc="-180" dirty="0"/>
              <a:t>Apical</a:t>
            </a:r>
            <a:r>
              <a:rPr spc="210" dirty="0"/>
              <a:t> </a:t>
            </a:r>
            <a:r>
              <a:rPr spc="-185" dirty="0"/>
              <a:t>Diameter)</a:t>
            </a:r>
          </a:p>
        </p:txBody>
      </p:sp>
      <p:sp>
        <p:nvSpPr>
          <p:cNvPr id="4" name="object 4"/>
          <p:cNvSpPr/>
          <p:nvPr/>
        </p:nvSpPr>
        <p:spPr>
          <a:xfrm>
            <a:off x="8077200" y="2133600"/>
            <a:ext cx="3657600" cy="3276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5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10</a:t>
            </a:fld>
            <a:endParaRPr spc="-15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3" y="343919"/>
            <a:ext cx="42830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95" dirty="0"/>
              <a:t>Cementodentinal</a:t>
            </a:r>
            <a:r>
              <a:rPr spc="-110" dirty="0"/>
              <a:t> </a:t>
            </a:r>
            <a:r>
              <a:rPr spc="-254" dirty="0"/>
              <a:t>Junction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410654" y="1545742"/>
          <a:ext cx="10476546" cy="1426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/>
          <p:nvPr/>
        </p:nvSpPr>
        <p:spPr>
          <a:xfrm>
            <a:off x="7292344" y="3243072"/>
            <a:ext cx="4662817" cy="3413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6679" y="5257800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>
                <a:moveTo>
                  <a:pt x="0" y="0"/>
                </a:moveTo>
                <a:lnTo>
                  <a:pt x="1440180" y="0"/>
                </a:lnTo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64840" y="5161781"/>
            <a:ext cx="192405" cy="192405"/>
          </a:xfrm>
          <a:custGeom>
            <a:avLst/>
            <a:gdLst/>
            <a:ahLst/>
            <a:cxnLst/>
            <a:rect l="l" t="t" r="r" b="b"/>
            <a:pathLst>
              <a:path w="192404" h="192404">
                <a:moveTo>
                  <a:pt x="12" y="0"/>
                </a:moveTo>
                <a:lnTo>
                  <a:pt x="0" y="192024"/>
                </a:lnTo>
                <a:lnTo>
                  <a:pt x="192036" y="96024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5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11</a:t>
            </a:fld>
            <a:endParaRPr spc="-1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119751" y="6528118"/>
            <a:ext cx="47675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5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6" y="343919"/>
            <a:ext cx="66160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0" dirty="0"/>
              <a:t>Apical </a:t>
            </a:r>
            <a:r>
              <a:rPr spc="-254" dirty="0"/>
              <a:t>Foramen </a:t>
            </a:r>
            <a:r>
              <a:rPr spc="-215" dirty="0"/>
              <a:t>(Major </a:t>
            </a:r>
            <a:r>
              <a:rPr spc="-180" dirty="0"/>
              <a:t>Apical</a:t>
            </a:r>
            <a:r>
              <a:rPr spc="-210" dirty="0"/>
              <a:t> </a:t>
            </a:r>
            <a:r>
              <a:rPr spc="-185" dirty="0"/>
              <a:t>Diameter)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410655" y="1015395"/>
          <a:ext cx="9954260" cy="584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/>
          <p:nvPr/>
        </p:nvSpPr>
        <p:spPr>
          <a:xfrm>
            <a:off x="9753600" y="1981200"/>
            <a:ext cx="2286000" cy="2362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6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12</a:t>
            </a:fld>
            <a:endParaRPr spc="-15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410653" y="228600"/>
          <a:ext cx="10468611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219200" y="2133600"/>
          <a:ext cx="7467600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object 4"/>
          <p:cNvSpPr/>
          <p:nvPr/>
        </p:nvSpPr>
        <p:spPr>
          <a:xfrm>
            <a:off x="8153400" y="3048000"/>
            <a:ext cx="4038600" cy="381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6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13</a:t>
            </a:fld>
            <a:endParaRPr spc="-1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119751" y="6528118"/>
            <a:ext cx="47675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5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59989" y="685800"/>
            <a:ext cx="2632011" cy="3982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3001" y="152402"/>
            <a:ext cx="9146224" cy="51776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220" indent="-22352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SzPct val="79545"/>
              <a:buFont typeface="Arial"/>
              <a:buChar char="•"/>
              <a:tabLst>
                <a:tab pos="236854" algn="l"/>
              </a:tabLst>
            </a:pPr>
            <a:r>
              <a:rPr sz="2800" spc="-190" dirty="0">
                <a:solidFill>
                  <a:srgbClr val="FFFFFF"/>
                </a:solidFill>
                <a:cs typeface="DejaVu Serif"/>
              </a:rPr>
              <a:t>Apical </a:t>
            </a:r>
            <a:r>
              <a:rPr sz="2800" spc="-165" dirty="0">
                <a:solidFill>
                  <a:srgbClr val="FFFFFF"/>
                </a:solidFill>
                <a:cs typeface="DejaVu Serif"/>
              </a:rPr>
              <a:t>third : </a:t>
            </a:r>
            <a:r>
              <a:rPr sz="2800" spc="-204" dirty="0">
                <a:solidFill>
                  <a:srgbClr val="FFFF00"/>
                </a:solidFill>
                <a:cs typeface="DejaVu Serif"/>
              </a:rPr>
              <a:t>highest </a:t>
            </a:r>
            <a:r>
              <a:rPr sz="2800" spc="-225" dirty="0">
                <a:solidFill>
                  <a:srgbClr val="FFFF00"/>
                </a:solidFill>
                <a:cs typeface="DejaVu Serif"/>
              </a:rPr>
              <a:t>percentage </a:t>
            </a:r>
            <a:r>
              <a:rPr sz="2800" spc="-160" dirty="0">
                <a:solidFill>
                  <a:srgbClr val="FFFF00"/>
                </a:solidFill>
                <a:cs typeface="DejaVu Serif"/>
              </a:rPr>
              <a:t>of </a:t>
            </a:r>
            <a:r>
              <a:rPr sz="2800" spc="-180" dirty="0">
                <a:solidFill>
                  <a:srgbClr val="FFFF00"/>
                </a:solidFill>
                <a:cs typeface="DejaVu Serif"/>
              </a:rPr>
              <a:t>ramifications </a:t>
            </a:r>
            <a:r>
              <a:rPr sz="2800" spc="-215" dirty="0">
                <a:solidFill>
                  <a:srgbClr val="FFFF00"/>
                </a:solidFill>
                <a:cs typeface="DejaVu Serif"/>
              </a:rPr>
              <a:t>and </a:t>
            </a:r>
            <a:r>
              <a:rPr sz="2800" spc="-204" dirty="0">
                <a:solidFill>
                  <a:srgbClr val="FFFF00"/>
                </a:solidFill>
                <a:cs typeface="DejaVu Serif"/>
              </a:rPr>
              <a:t>accesory</a:t>
            </a:r>
            <a:r>
              <a:rPr sz="2800" spc="-225" dirty="0">
                <a:solidFill>
                  <a:srgbClr val="FFFF00"/>
                </a:solidFill>
                <a:cs typeface="DejaVu Serif"/>
              </a:rPr>
              <a:t> </a:t>
            </a:r>
            <a:r>
              <a:rPr sz="2800" spc="-215" dirty="0">
                <a:solidFill>
                  <a:srgbClr val="FFFF00"/>
                </a:solidFill>
                <a:cs typeface="DejaVu Serif"/>
              </a:rPr>
              <a:t>canals</a:t>
            </a:r>
            <a:r>
              <a:rPr sz="2200" spc="-215" dirty="0">
                <a:solidFill>
                  <a:srgbClr val="FFFFFF"/>
                </a:solidFill>
                <a:cs typeface="DejaVu Serif"/>
              </a:rPr>
              <a:t>.</a:t>
            </a:r>
            <a:endParaRPr sz="2200">
              <a:cs typeface="DejaVu Serif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236220" indent="-223520">
              <a:lnSpc>
                <a:spcPct val="100000"/>
              </a:lnSpc>
              <a:buSzPct val="79545"/>
              <a:buFont typeface="Arial"/>
              <a:buChar char="•"/>
              <a:tabLst>
                <a:tab pos="236854" algn="l"/>
              </a:tabLst>
            </a:pPr>
            <a:r>
              <a:rPr sz="2200" spc="-215" smtClean="0">
                <a:solidFill>
                  <a:srgbClr val="FFFFFF"/>
                </a:solidFill>
                <a:latin typeface="+mj-lt"/>
                <a:cs typeface="DejaVu Serif"/>
              </a:rPr>
              <a:t>These</a:t>
            </a:r>
            <a:r>
              <a:rPr lang="en-US" sz="2200" spc="-215" dirty="0" smtClean="0">
                <a:solidFill>
                  <a:srgbClr val="FFFFFF"/>
                </a:solidFill>
                <a:latin typeface="+mj-lt"/>
                <a:cs typeface="DejaVu Serif"/>
              </a:rPr>
              <a:t> </a:t>
            </a:r>
            <a:r>
              <a:rPr sz="2200" spc="-215" smtClean="0">
                <a:solidFill>
                  <a:srgbClr val="FFFFFF"/>
                </a:solidFill>
                <a:latin typeface="+mj-lt"/>
                <a:cs typeface="DejaVu Serif"/>
              </a:rPr>
              <a:t> </a:t>
            </a:r>
            <a:r>
              <a:rPr sz="2200" spc="-180">
                <a:solidFill>
                  <a:srgbClr val="FFFFFF"/>
                </a:solidFill>
                <a:latin typeface="+mj-lt"/>
                <a:cs typeface="DejaVu Serif"/>
              </a:rPr>
              <a:t>ramifications </a:t>
            </a:r>
            <a:r>
              <a:rPr lang="en-US" sz="2200" spc="-180" dirty="0" smtClean="0">
                <a:solidFill>
                  <a:srgbClr val="FFFFFF"/>
                </a:solidFill>
                <a:latin typeface="+mj-lt"/>
                <a:cs typeface="DejaVu Serif"/>
              </a:rPr>
              <a:t> </a:t>
            </a:r>
            <a:r>
              <a:rPr sz="2200" spc="-215" smtClean="0">
                <a:solidFill>
                  <a:srgbClr val="FFFFFF"/>
                </a:solidFill>
                <a:latin typeface="+mj-lt"/>
                <a:cs typeface="DejaVu Serif"/>
              </a:rPr>
              <a:t>and </a:t>
            </a:r>
            <a:r>
              <a:rPr lang="en-US" sz="2200" spc="-215" dirty="0" smtClean="0">
                <a:solidFill>
                  <a:srgbClr val="FFFFFF"/>
                </a:solidFill>
                <a:latin typeface="+mj-lt"/>
                <a:cs typeface="DejaVu Serif"/>
              </a:rPr>
              <a:t>  </a:t>
            </a:r>
            <a:r>
              <a:rPr sz="2200" spc="-204" smtClean="0">
                <a:solidFill>
                  <a:srgbClr val="FFFFFF"/>
                </a:solidFill>
                <a:latin typeface="+mj-lt"/>
                <a:cs typeface="DejaVu Serif"/>
              </a:rPr>
              <a:t>accesory </a:t>
            </a:r>
            <a:r>
              <a:rPr lang="en-US" sz="2200" spc="-204" dirty="0" smtClean="0">
                <a:solidFill>
                  <a:srgbClr val="FFFFFF"/>
                </a:solidFill>
                <a:latin typeface="+mj-lt"/>
                <a:cs typeface="DejaVu Serif"/>
              </a:rPr>
              <a:t>  </a:t>
            </a:r>
            <a:r>
              <a:rPr sz="2200" spc="-210" smtClean="0">
                <a:solidFill>
                  <a:srgbClr val="FFFFFF"/>
                </a:solidFill>
                <a:latin typeface="+mj-lt"/>
                <a:cs typeface="DejaVu Serif"/>
              </a:rPr>
              <a:t>canals </a:t>
            </a:r>
            <a:r>
              <a:rPr lang="en-US" sz="2200" spc="-210" dirty="0" smtClean="0">
                <a:solidFill>
                  <a:srgbClr val="FFFFFF"/>
                </a:solidFill>
                <a:latin typeface="+mj-lt"/>
                <a:cs typeface="DejaVu Serif"/>
              </a:rPr>
              <a:t> </a:t>
            </a:r>
            <a:r>
              <a:rPr sz="2200" spc="-215" smtClean="0">
                <a:solidFill>
                  <a:srgbClr val="FFFFFF"/>
                </a:solidFill>
                <a:latin typeface="+mj-lt"/>
                <a:cs typeface="DejaVu Serif"/>
              </a:rPr>
              <a:t>were</a:t>
            </a:r>
            <a:r>
              <a:rPr lang="en-US" sz="2200" spc="-215" dirty="0" smtClean="0">
                <a:solidFill>
                  <a:srgbClr val="FFFFFF"/>
                </a:solidFill>
                <a:latin typeface="+mj-lt"/>
                <a:cs typeface="DejaVu Serif"/>
              </a:rPr>
              <a:t> </a:t>
            </a:r>
            <a:r>
              <a:rPr sz="2200" spc="-215" smtClean="0">
                <a:solidFill>
                  <a:srgbClr val="FFFFFF"/>
                </a:solidFill>
                <a:latin typeface="+mj-lt"/>
                <a:cs typeface="DejaVu Serif"/>
              </a:rPr>
              <a:t> </a:t>
            </a:r>
            <a:r>
              <a:rPr sz="2200" spc="-195" dirty="0">
                <a:solidFill>
                  <a:srgbClr val="FFFFFF"/>
                </a:solidFill>
                <a:latin typeface="+mj-lt"/>
                <a:cs typeface="DejaVu Serif"/>
              </a:rPr>
              <a:t>increasingly </a:t>
            </a:r>
            <a:r>
              <a:rPr sz="2200" spc="-185" dirty="0">
                <a:solidFill>
                  <a:srgbClr val="FFFFFF"/>
                </a:solidFill>
                <a:latin typeface="+mj-lt"/>
                <a:cs typeface="DejaVu Serif"/>
              </a:rPr>
              <a:t>eliminated</a:t>
            </a:r>
            <a:r>
              <a:rPr sz="2200" spc="-15" dirty="0">
                <a:solidFill>
                  <a:srgbClr val="FFFFFF"/>
                </a:solidFill>
                <a:latin typeface="+mj-lt"/>
                <a:cs typeface="DejaVu Serif"/>
              </a:rPr>
              <a:t> </a:t>
            </a:r>
            <a:r>
              <a:rPr sz="2200" spc="-215" dirty="0">
                <a:solidFill>
                  <a:srgbClr val="FFFFFF"/>
                </a:solidFill>
                <a:latin typeface="+mj-lt"/>
                <a:cs typeface="DejaVu Serif"/>
              </a:rPr>
              <a:t>by</a:t>
            </a:r>
            <a:endParaRPr sz="2200">
              <a:latin typeface="+mj-lt"/>
              <a:cs typeface="DejaVu Serif"/>
            </a:endParaRPr>
          </a:p>
          <a:p>
            <a:pPr marL="1612900" lvl="1" indent="-228600">
              <a:lnSpc>
                <a:spcPct val="100000"/>
              </a:lnSpc>
              <a:spcBef>
                <a:spcPts val="335"/>
              </a:spcBef>
              <a:buSzPct val="79545"/>
              <a:buFont typeface="Arial"/>
              <a:buChar char="•"/>
              <a:tabLst>
                <a:tab pos="1612900" algn="l"/>
              </a:tabLst>
            </a:pPr>
            <a:r>
              <a:rPr sz="2200" spc="-240">
                <a:solidFill>
                  <a:srgbClr val="FFFFFF"/>
                </a:solidFill>
                <a:latin typeface="+mj-lt"/>
                <a:cs typeface="DejaVu Serif"/>
              </a:rPr>
              <a:t>1mm </a:t>
            </a:r>
            <a:r>
              <a:rPr lang="en-US" sz="2200" spc="-240" dirty="0" smtClean="0">
                <a:solidFill>
                  <a:srgbClr val="FFFFFF"/>
                </a:solidFill>
                <a:latin typeface="+mj-lt"/>
                <a:cs typeface="DejaVu Serif"/>
              </a:rPr>
              <a:t>  </a:t>
            </a:r>
            <a:r>
              <a:rPr sz="2200" spc="-165" smtClean="0">
                <a:solidFill>
                  <a:srgbClr val="FFFFFF"/>
                </a:solidFill>
                <a:latin typeface="+mj-lt"/>
                <a:cs typeface="DejaVu Serif"/>
              </a:rPr>
              <a:t>root </a:t>
            </a:r>
            <a:r>
              <a:rPr sz="2200" spc="-210">
                <a:solidFill>
                  <a:srgbClr val="FFFFFF"/>
                </a:solidFill>
                <a:latin typeface="+mj-lt"/>
                <a:cs typeface="DejaVu Serif"/>
              </a:rPr>
              <a:t>end </a:t>
            </a:r>
            <a:r>
              <a:rPr lang="en-US" sz="2200" spc="-210" dirty="0" smtClean="0">
                <a:solidFill>
                  <a:srgbClr val="FFFFFF"/>
                </a:solidFill>
                <a:latin typeface="+mj-lt"/>
                <a:cs typeface="DejaVu Serif"/>
              </a:rPr>
              <a:t>    </a:t>
            </a:r>
            <a:r>
              <a:rPr sz="2200" spc="-190" smtClean="0">
                <a:solidFill>
                  <a:srgbClr val="FFFFFF"/>
                </a:solidFill>
                <a:latin typeface="+mj-lt"/>
                <a:cs typeface="DejaVu Serif"/>
              </a:rPr>
              <a:t>resection </a:t>
            </a:r>
            <a:r>
              <a:rPr sz="2200" spc="-15" dirty="0">
                <a:solidFill>
                  <a:srgbClr val="FFFFFF"/>
                </a:solidFill>
                <a:latin typeface="+mj-lt"/>
                <a:cs typeface="DejaVu Serif"/>
              </a:rPr>
              <a:t>-</a:t>
            </a:r>
            <a:r>
              <a:rPr sz="2200" spc="-260" dirty="0">
                <a:solidFill>
                  <a:srgbClr val="FFFFFF"/>
                </a:solidFill>
                <a:latin typeface="+mj-lt"/>
                <a:cs typeface="DejaVu Serif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+mj-lt"/>
                <a:cs typeface="DejaVu Serif"/>
              </a:rPr>
              <a:t>52%</a:t>
            </a:r>
            <a:endParaRPr sz="2200">
              <a:latin typeface="+mj-lt"/>
              <a:cs typeface="DejaVu Serif"/>
            </a:endParaRPr>
          </a:p>
          <a:p>
            <a:pPr marL="1612900" lvl="1" indent="-228600">
              <a:lnSpc>
                <a:spcPct val="100000"/>
              </a:lnSpc>
              <a:spcBef>
                <a:spcPts val="335"/>
              </a:spcBef>
              <a:buSzPct val="79545"/>
              <a:buFont typeface="Arial"/>
              <a:buChar char="•"/>
              <a:tabLst>
                <a:tab pos="1612900" algn="l"/>
              </a:tabLst>
            </a:pPr>
            <a:r>
              <a:rPr sz="2200" spc="-240">
                <a:solidFill>
                  <a:srgbClr val="FFFFFF"/>
                </a:solidFill>
                <a:latin typeface="+mj-lt"/>
                <a:cs typeface="DejaVu Serif"/>
              </a:rPr>
              <a:t>2mm </a:t>
            </a:r>
            <a:r>
              <a:rPr lang="en-US" sz="2200" spc="-240" dirty="0" smtClean="0">
                <a:solidFill>
                  <a:srgbClr val="FFFFFF"/>
                </a:solidFill>
                <a:latin typeface="+mj-lt"/>
                <a:cs typeface="DejaVu Serif"/>
              </a:rPr>
              <a:t>  </a:t>
            </a:r>
            <a:r>
              <a:rPr sz="2200" spc="-165" smtClean="0">
                <a:solidFill>
                  <a:srgbClr val="FFFFFF"/>
                </a:solidFill>
                <a:latin typeface="+mj-lt"/>
                <a:cs typeface="DejaVu Serif"/>
              </a:rPr>
              <a:t>root </a:t>
            </a:r>
            <a:r>
              <a:rPr sz="2200" spc="-210" smtClean="0">
                <a:solidFill>
                  <a:srgbClr val="FFFFFF"/>
                </a:solidFill>
                <a:latin typeface="+mj-lt"/>
                <a:cs typeface="DejaVu Serif"/>
              </a:rPr>
              <a:t>end</a:t>
            </a:r>
            <a:r>
              <a:rPr lang="en-US" sz="2200" spc="-210" dirty="0" smtClean="0">
                <a:solidFill>
                  <a:srgbClr val="FFFFFF"/>
                </a:solidFill>
                <a:latin typeface="+mj-lt"/>
                <a:cs typeface="DejaVu Serif"/>
              </a:rPr>
              <a:t>    </a:t>
            </a:r>
            <a:r>
              <a:rPr sz="2200" spc="-210" smtClean="0">
                <a:solidFill>
                  <a:srgbClr val="FFFFFF"/>
                </a:solidFill>
                <a:latin typeface="+mj-lt"/>
                <a:cs typeface="DejaVu Serif"/>
              </a:rPr>
              <a:t> </a:t>
            </a:r>
            <a:r>
              <a:rPr sz="2200" spc="-190" dirty="0">
                <a:solidFill>
                  <a:srgbClr val="FFFFFF"/>
                </a:solidFill>
                <a:latin typeface="+mj-lt"/>
                <a:cs typeface="DejaVu Serif"/>
              </a:rPr>
              <a:t>resection </a:t>
            </a:r>
            <a:r>
              <a:rPr sz="2200" spc="-15" dirty="0">
                <a:solidFill>
                  <a:srgbClr val="FFFFFF"/>
                </a:solidFill>
                <a:latin typeface="+mj-lt"/>
                <a:cs typeface="DejaVu Serif"/>
              </a:rPr>
              <a:t>-</a:t>
            </a:r>
            <a:r>
              <a:rPr sz="2200" spc="-260" dirty="0">
                <a:solidFill>
                  <a:srgbClr val="FFFFFF"/>
                </a:solidFill>
                <a:latin typeface="+mj-lt"/>
                <a:cs typeface="DejaVu Serif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+mj-lt"/>
                <a:cs typeface="DejaVu Serif"/>
              </a:rPr>
              <a:t>78%</a:t>
            </a:r>
            <a:endParaRPr sz="2200">
              <a:latin typeface="+mj-lt"/>
              <a:cs typeface="DejaVu Serif"/>
            </a:endParaRPr>
          </a:p>
          <a:p>
            <a:pPr marL="1612900" lvl="1" indent="-228600">
              <a:lnSpc>
                <a:spcPct val="100000"/>
              </a:lnSpc>
              <a:spcBef>
                <a:spcPts val="335"/>
              </a:spcBef>
              <a:buSzPct val="79545"/>
              <a:buFont typeface="Arial"/>
              <a:buChar char="•"/>
              <a:tabLst>
                <a:tab pos="1612900" algn="l"/>
              </a:tabLst>
            </a:pPr>
            <a:r>
              <a:rPr sz="2200" spc="-240">
                <a:solidFill>
                  <a:srgbClr val="FFFFFF"/>
                </a:solidFill>
                <a:latin typeface="+mj-lt"/>
                <a:cs typeface="DejaVu Serif"/>
              </a:rPr>
              <a:t>3mm </a:t>
            </a:r>
            <a:r>
              <a:rPr lang="en-US" sz="2200" spc="-240" dirty="0" smtClean="0">
                <a:solidFill>
                  <a:srgbClr val="FFFFFF"/>
                </a:solidFill>
                <a:latin typeface="+mj-lt"/>
                <a:cs typeface="DejaVu Serif"/>
              </a:rPr>
              <a:t>  </a:t>
            </a:r>
            <a:r>
              <a:rPr sz="2200" spc="-165" smtClean="0">
                <a:solidFill>
                  <a:srgbClr val="FFFFFF"/>
                </a:solidFill>
                <a:latin typeface="+mj-lt"/>
                <a:cs typeface="DejaVu Serif"/>
              </a:rPr>
              <a:t>root </a:t>
            </a:r>
            <a:r>
              <a:rPr sz="2200" spc="-210">
                <a:solidFill>
                  <a:srgbClr val="FFFFFF"/>
                </a:solidFill>
                <a:latin typeface="+mj-lt"/>
                <a:cs typeface="DejaVu Serif"/>
              </a:rPr>
              <a:t>end </a:t>
            </a:r>
            <a:r>
              <a:rPr lang="en-US" sz="2200" spc="-210" dirty="0" smtClean="0">
                <a:solidFill>
                  <a:srgbClr val="FFFFFF"/>
                </a:solidFill>
                <a:latin typeface="+mj-lt"/>
                <a:cs typeface="DejaVu Serif"/>
              </a:rPr>
              <a:t>    </a:t>
            </a:r>
            <a:r>
              <a:rPr sz="2200" spc="-190" smtClean="0">
                <a:solidFill>
                  <a:srgbClr val="FFFFFF"/>
                </a:solidFill>
                <a:latin typeface="+mj-lt"/>
                <a:cs typeface="DejaVu Serif"/>
              </a:rPr>
              <a:t>resection </a:t>
            </a:r>
            <a:r>
              <a:rPr sz="2200" spc="-15" dirty="0">
                <a:solidFill>
                  <a:srgbClr val="FFFFFF"/>
                </a:solidFill>
                <a:latin typeface="+mj-lt"/>
                <a:cs typeface="DejaVu Serif"/>
              </a:rPr>
              <a:t>-</a:t>
            </a:r>
            <a:r>
              <a:rPr sz="2200" spc="-260" dirty="0">
                <a:solidFill>
                  <a:srgbClr val="FFFFFF"/>
                </a:solidFill>
                <a:latin typeface="+mj-lt"/>
                <a:cs typeface="DejaVu Serif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+mj-lt"/>
                <a:cs typeface="DejaVu Serif"/>
              </a:rPr>
              <a:t>98%</a:t>
            </a:r>
            <a:endParaRPr sz="2200">
              <a:latin typeface="+mj-lt"/>
              <a:cs typeface="DejaVu Serif"/>
            </a:endParaRPr>
          </a:p>
          <a:p>
            <a:pPr lvl="1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500">
              <a:cs typeface="Times New Roman"/>
            </a:endParaRPr>
          </a:p>
          <a:p>
            <a:pPr marL="236220" indent="-223520">
              <a:lnSpc>
                <a:spcPct val="100000"/>
              </a:lnSpc>
              <a:spcBef>
                <a:spcPts val="1760"/>
              </a:spcBef>
              <a:buSzPct val="79545"/>
              <a:buFont typeface="Arial"/>
              <a:buChar char="•"/>
              <a:tabLst>
                <a:tab pos="236854" algn="l"/>
              </a:tabLst>
            </a:pPr>
            <a:r>
              <a:rPr sz="2200" spc="-225" dirty="0">
                <a:solidFill>
                  <a:srgbClr val="FFFFFF"/>
                </a:solidFill>
                <a:cs typeface="DejaVu Serif"/>
              </a:rPr>
              <a:t>Reason </a:t>
            </a:r>
            <a:r>
              <a:rPr sz="2200" spc="-165" dirty="0">
                <a:solidFill>
                  <a:srgbClr val="FFFFFF"/>
                </a:solidFill>
                <a:cs typeface="DejaVu Serif"/>
              </a:rPr>
              <a:t>for </a:t>
            </a:r>
            <a:r>
              <a:rPr sz="2200" spc="-204" dirty="0">
                <a:solidFill>
                  <a:srgbClr val="FFFFFF"/>
                </a:solidFill>
                <a:cs typeface="DejaVu Serif"/>
              </a:rPr>
              <a:t>removing </a:t>
            </a:r>
            <a:r>
              <a:rPr sz="2200" spc="-195" dirty="0">
                <a:solidFill>
                  <a:srgbClr val="FFFFFF"/>
                </a:solidFill>
                <a:cs typeface="DejaVu Serif"/>
              </a:rPr>
              <a:t>the apical </a:t>
            </a:r>
            <a:r>
              <a:rPr sz="2200" spc="-240" dirty="0">
                <a:solidFill>
                  <a:srgbClr val="FFFFFF"/>
                </a:solidFill>
                <a:cs typeface="DejaVu Serif"/>
              </a:rPr>
              <a:t>3mm </a:t>
            </a:r>
            <a:r>
              <a:rPr sz="2200" spc="-195" dirty="0">
                <a:solidFill>
                  <a:srgbClr val="FFFFFF"/>
                </a:solidFill>
                <a:cs typeface="DejaVu Serif"/>
              </a:rPr>
              <a:t>during</a:t>
            </a:r>
            <a:r>
              <a:rPr sz="2200" spc="-220" dirty="0">
                <a:solidFill>
                  <a:srgbClr val="FFFFFF"/>
                </a:solidFill>
                <a:cs typeface="DejaVu Serif"/>
              </a:rPr>
              <a:t> </a:t>
            </a:r>
            <a:r>
              <a:rPr sz="2200" spc="-225" dirty="0">
                <a:solidFill>
                  <a:srgbClr val="FFFFFF"/>
                </a:solidFill>
                <a:cs typeface="DejaVu Serif"/>
              </a:rPr>
              <a:t>apicoectomy.</a:t>
            </a:r>
            <a:endParaRPr sz="2200">
              <a:cs typeface="DejaVu Serif"/>
            </a:endParaRPr>
          </a:p>
          <a:p>
            <a:pPr marR="1553210" algn="r">
              <a:lnSpc>
                <a:spcPct val="100000"/>
              </a:lnSpc>
              <a:spcBef>
                <a:spcPts val="335"/>
              </a:spcBef>
            </a:pPr>
            <a:r>
              <a:rPr sz="2200" spc="-15" smtClean="0">
                <a:solidFill>
                  <a:srgbClr val="FFFFFF"/>
                </a:solidFill>
                <a:cs typeface="DejaVu Serif"/>
              </a:rPr>
              <a:t>-</a:t>
            </a:r>
            <a:r>
              <a:rPr sz="2200" spc="-315" smtClean="0">
                <a:solidFill>
                  <a:srgbClr val="FFFFFF"/>
                </a:solidFill>
                <a:cs typeface="DejaVu Serif"/>
              </a:rPr>
              <a:t> </a:t>
            </a:r>
            <a:r>
              <a:rPr sz="2200" spc="-250" dirty="0">
                <a:solidFill>
                  <a:srgbClr val="CC00FF"/>
                </a:solidFill>
                <a:cs typeface="DejaVu Serif"/>
              </a:rPr>
              <a:t>Cohen</a:t>
            </a:r>
            <a:endParaRPr sz="2200">
              <a:cs typeface="DejaVu Serif"/>
            </a:endParaRPr>
          </a:p>
          <a:p>
            <a:pPr marL="388620" indent="-223520">
              <a:lnSpc>
                <a:spcPct val="100000"/>
              </a:lnSpc>
              <a:spcBef>
                <a:spcPts val="1145"/>
              </a:spcBef>
              <a:buSzPct val="79545"/>
              <a:buFont typeface="Arial"/>
              <a:buChar char="•"/>
              <a:tabLst>
                <a:tab pos="389255" algn="l"/>
              </a:tabLst>
            </a:pPr>
            <a:r>
              <a:rPr sz="2200" b="1" spc="-140" dirty="0">
                <a:solidFill>
                  <a:srgbClr val="FFFF00"/>
                </a:solidFill>
                <a:cs typeface="Georgia"/>
              </a:rPr>
              <a:t>Apical Delta</a:t>
            </a:r>
            <a:r>
              <a:rPr sz="2200" b="1" spc="-10" dirty="0">
                <a:solidFill>
                  <a:srgbClr val="FFFF00"/>
                </a:solidFill>
                <a:cs typeface="Georgia"/>
              </a:rPr>
              <a:t> </a:t>
            </a:r>
            <a:r>
              <a:rPr sz="2200" spc="-165" dirty="0">
                <a:solidFill>
                  <a:srgbClr val="FFFFFF"/>
                </a:solidFill>
                <a:cs typeface="DejaVu Serif"/>
              </a:rPr>
              <a:t>:</a:t>
            </a:r>
            <a:endParaRPr sz="2200">
              <a:cs typeface="DejaVu Serif"/>
            </a:endParaRPr>
          </a:p>
          <a:p>
            <a:pPr marL="850900" marR="1234440" lvl="1" indent="-228600" algn="just">
              <a:lnSpc>
                <a:spcPts val="2380"/>
              </a:lnSpc>
              <a:spcBef>
                <a:spcPts val="630"/>
              </a:spcBef>
              <a:buSzPct val="79545"/>
              <a:buFont typeface="Arial"/>
              <a:buChar char="•"/>
              <a:tabLst>
                <a:tab pos="850900" algn="l"/>
              </a:tabLst>
            </a:pPr>
            <a:r>
              <a:rPr sz="2200" spc="-210" dirty="0">
                <a:solidFill>
                  <a:srgbClr val="FFFFFF"/>
                </a:solidFill>
                <a:cs typeface="DejaVu Serif"/>
              </a:rPr>
              <a:t>Describes </a:t>
            </a:r>
            <a:r>
              <a:rPr sz="2200" spc="-190" dirty="0">
                <a:solidFill>
                  <a:srgbClr val="FFFFFF"/>
                </a:solidFill>
                <a:cs typeface="DejaVu Serif"/>
              </a:rPr>
              <a:t>the </a:t>
            </a:r>
            <a:r>
              <a:rPr sz="2200" spc="-170">
                <a:solidFill>
                  <a:srgbClr val="FFFFFF"/>
                </a:solidFill>
                <a:cs typeface="DejaVu Serif"/>
              </a:rPr>
              <a:t>primary </a:t>
            </a:r>
            <a:r>
              <a:rPr lang="en-US" sz="2200" spc="-155" dirty="0" smtClean="0">
                <a:solidFill>
                  <a:srgbClr val="FFFFFF"/>
                </a:solidFill>
                <a:cs typeface="DejaVu Serif"/>
              </a:rPr>
              <a:t> / </a:t>
            </a:r>
            <a:r>
              <a:rPr sz="2200" spc="-195" smtClean="0">
                <a:solidFill>
                  <a:srgbClr val="FFFFFF"/>
                </a:solidFill>
                <a:cs typeface="DejaVu Serif"/>
              </a:rPr>
              <a:t>secondary </a:t>
            </a:r>
            <a:r>
              <a:rPr sz="2200" spc="-210" dirty="0">
                <a:solidFill>
                  <a:srgbClr val="FFFFFF"/>
                </a:solidFill>
                <a:cs typeface="DejaVu Serif"/>
              </a:rPr>
              <a:t>canal </a:t>
            </a:r>
            <a:r>
              <a:rPr sz="2200" spc="-185" dirty="0">
                <a:solidFill>
                  <a:srgbClr val="FFFFFF"/>
                </a:solidFill>
                <a:cs typeface="DejaVu Serif"/>
              </a:rPr>
              <a:t>that  </a:t>
            </a:r>
            <a:r>
              <a:rPr sz="2200" spc="-190" dirty="0">
                <a:solidFill>
                  <a:srgbClr val="FFFFFF"/>
                </a:solidFill>
                <a:cs typeface="DejaVu Serif"/>
              </a:rPr>
              <a:t>terminates </a:t>
            </a:r>
            <a:r>
              <a:rPr sz="2200" spc="-165" dirty="0">
                <a:solidFill>
                  <a:srgbClr val="FFFFFF"/>
                </a:solidFill>
                <a:cs typeface="DejaVu Serif"/>
              </a:rPr>
              <a:t>short </a:t>
            </a:r>
            <a:r>
              <a:rPr sz="2200" spc="-160" dirty="0">
                <a:solidFill>
                  <a:srgbClr val="FFFFFF"/>
                </a:solidFill>
                <a:cs typeface="DejaVu Serif"/>
              </a:rPr>
              <a:t>of </a:t>
            </a:r>
            <a:r>
              <a:rPr sz="2200" spc="-190" dirty="0">
                <a:solidFill>
                  <a:srgbClr val="FFFFFF"/>
                </a:solidFill>
                <a:cs typeface="DejaVu Serif"/>
              </a:rPr>
              <a:t>the </a:t>
            </a:r>
            <a:r>
              <a:rPr sz="2200" spc="-220" dirty="0">
                <a:solidFill>
                  <a:srgbClr val="FFFFFF"/>
                </a:solidFill>
                <a:cs typeface="DejaVu Serif"/>
              </a:rPr>
              <a:t>apex </a:t>
            </a:r>
            <a:r>
              <a:rPr sz="2200" spc="-160" dirty="0">
                <a:solidFill>
                  <a:srgbClr val="FFFFFF"/>
                </a:solidFill>
                <a:cs typeface="DejaVu Serif"/>
              </a:rPr>
              <a:t>with </a:t>
            </a:r>
            <a:r>
              <a:rPr sz="2200" spc="-185" dirty="0">
                <a:solidFill>
                  <a:srgbClr val="FFFFFF"/>
                </a:solidFill>
                <a:cs typeface="DejaVu Serif"/>
              </a:rPr>
              <a:t>lateral </a:t>
            </a:r>
            <a:r>
              <a:rPr sz="2200" spc="-210">
                <a:solidFill>
                  <a:srgbClr val="FFFFFF"/>
                </a:solidFill>
                <a:cs typeface="DejaVu Serif"/>
              </a:rPr>
              <a:t>canals </a:t>
            </a:r>
            <a:r>
              <a:rPr lang="en-US" sz="2200" spc="-210" dirty="0" smtClean="0">
                <a:solidFill>
                  <a:srgbClr val="FFFFFF"/>
                </a:solidFill>
                <a:cs typeface="DejaVu Serif"/>
              </a:rPr>
              <a:t> </a:t>
            </a:r>
            <a:r>
              <a:rPr sz="2200" spc="-204" smtClean="0">
                <a:solidFill>
                  <a:srgbClr val="FFFFFF"/>
                </a:solidFill>
                <a:cs typeface="DejaVu Serif"/>
              </a:rPr>
              <a:t>fanning  </a:t>
            </a:r>
            <a:r>
              <a:rPr sz="2200" spc="-170" dirty="0">
                <a:solidFill>
                  <a:srgbClr val="FFFFFF"/>
                </a:solidFill>
                <a:cs typeface="DejaVu Serif"/>
              </a:rPr>
              <a:t>out </a:t>
            </a:r>
            <a:r>
              <a:rPr sz="2200" spc="-190" dirty="0">
                <a:solidFill>
                  <a:srgbClr val="FFFFFF"/>
                </a:solidFill>
                <a:cs typeface="DejaVu Serif"/>
              </a:rPr>
              <a:t>from </a:t>
            </a:r>
            <a:r>
              <a:rPr sz="2200" spc="-160" dirty="0">
                <a:solidFill>
                  <a:srgbClr val="FFFFFF"/>
                </a:solidFill>
                <a:cs typeface="DejaVu Serif"/>
              </a:rPr>
              <a:t>this point </a:t>
            </a:r>
            <a:r>
              <a:rPr sz="2200" spc="-165" dirty="0">
                <a:solidFill>
                  <a:srgbClr val="FFFFFF"/>
                </a:solidFill>
                <a:cs typeface="DejaVu Serif"/>
              </a:rPr>
              <a:t>to </a:t>
            </a:r>
            <a:r>
              <a:rPr sz="2200" spc="-195" dirty="0">
                <a:solidFill>
                  <a:srgbClr val="FFFFFF"/>
                </a:solidFill>
                <a:cs typeface="DejaVu Serif"/>
              </a:rPr>
              <a:t>the </a:t>
            </a:r>
            <a:r>
              <a:rPr sz="2200" spc="-210" dirty="0">
                <a:solidFill>
                  <a:srgbClr val="FFFFFF"/>
                </a:solidFill>
                <a:cs typeface="DejaVu Serif"/>
              </a:rPr>
              <a:t>end </a:t>
            </a:r>
            <a:r>
              <a:rPr sz="2200" spc="-160" dirty="0">
                <a:solidFill>
                  <a:srgbClr val="FFFFFF"/>
                </a:solidFill>
                <a:cs typeface="DejaVu Serif"/>
              </a:rPr>
              <a:t>of </a:t>
            </a:r>
            <a:r>
              <a:rPr sz="2200" spc="-165" dirty="0">
                <a:solidFill>
                  <a:srgbClr val="FFFFFF"/>
                </a:solidFill>
                <a:cs typeface="DejaVu Serif"/>
              </a:rPr>
              <a:t>root</a:t>
            </a:r>
            <a:r>
              <a:rPr sz="2200" spc="-465" dirty="0">
                <a:solidFill>
                  <a:srgbClr val="FFFFFF"/>
                </a:solidFill>
                <a:cs typeface="DejaVu Serif"/>
              </a:rPr>
              <a:t> </a:t>
            </a:r>
            <a:r>
              <a:rPr sz="2200" spc="-215" dirty="0">
                <a:solidFill>
                  <a:srgbClr val="FFFFFF"/>
                </a:solidFill>
                <a:cs typeface="DejaVu Serif"/>
              </a:rPr>
              <a:t>surface.</a:t>
            </a:r>
            <a:endParaRPr sz="2200">
              <a:cs typeface="DejaVu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7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14</a:t>
            </a:fld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119751" y="6528118"/>
            <a:ext cx="47675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5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2" y="166530"/>
            <a:ext cx="280352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0" dirty="0"/>
              <a:t>Accessory</a:t>
            </a:r>
            <a:r>
              <a:rPr spc="-130" dirty="0"/>
              <a:t> </a:t>
            </a:r>
            <a:r>
              <a:rPr spc="-210" dirty="0"/>
              <a:t>Canals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1219200" y="762000"/>
          <a:ext cx="109728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990600" y="2287016"/>
          <a:ext cx="5791200" cy="4113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995160" y="3840263"/>
            <a:ext cx="92964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solidFill>
                  <a:srgbClr val="FFFFFF"/>
                </a:solidFill>
                <a:latin typeface="DejaVu Serif"/>
                <a:cs typeface="DejaVu Serif"/>
              </a:rPr>
              <a:t>-</a:t>
            </a:r>
            <a:r>
              <a:rPr sz="2200" spc="-300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2200" spc="-250" dirty="0">
                <a:solidFill>
                  <a:srgbClr val="FFC000"/>
                </a:solidFill>
                <a:latin typeface="DejaVu Serif"/>
                <a:cs typeface="DejaVu Serif"/>
              </a:rPr>
              <a:t>Cohen</a:t>
            </a:r>
            <a:endParaRPr sz="2200">
              <a:latin typeface="DejaVu Serif"/>
              <a:cs typeface="DejaVu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82000" y="2971800"/>
            <a:ext cx="3657600" cy="2590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7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15</a:t>
            </a:fld>
            <a:endParaRPr spc="-1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119751" y="6528118"/>
            <a:ext cx="47675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5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3" y="724919"/>
            <a:ext cx="23323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5" dirty="0"/>
              <a:t>Lateral</a:t>
            </a:r>
            <a:r>
              <a:rPr spc="-170" dirty="0"/>
              <a:t> </a:t>
            </a:r>
            <a:r>
              <a:rPr spc="-210" dirty="0"/>
              <a:t>Canals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1410652" y="1295400"/>
          <a:ext cx="7733348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/>
          <p:nvPr/>
        </p:nvSpPr>
        <p:spPr>
          <a:xfrm>
            <a:off x="9357359" y="1395983"/>
            <a:ext cx="2490216" cy="4392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55531" y="1447800"/>
            <a:ext cx="2336469" cy="42361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96221" y="1434846"/>
            <a:ext cx="2357755" cy="4259580"/>
          </a:xfrm>
          <a:custGeom>
            <a:avLst/>
            <a:gdLst/>
            <a:ahLst/>
            <a:cxnLst/>
            <a:rect l="l" t="t" r="r" b="b"/>
            <a:pathLst>
              <a:path w="2357754" h="4259580">
                <a:moveTo>
                  <a:pt x="0" y="0"/>
                </a:moveTo>
                <a:lnTo>
                  <a:pt x="2357628" y="0"/>
                </a:lnTo>
                <a:lnTo>
                  <a:pt x="2357628" y="4259580"/>
                </a:lnTo>
                <a:lnTo>
                  <a:pt x="0" y="425958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DE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Diagram 10"/>
          <p:cNvGraphicFramePr/>
          <p:nvPr/>
        </p:nvGraphicFramePr>
        <p:xfrm>
          <a:off x="1410653" y="4343400"/>
          <a:ext cx="7657147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8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16</a:t>
            </a:fld>
            <a:endParaRPr spc="-1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119751" y="6528118"/>
            <a:ext cx="47675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5" dirty="0"/>
          </a:p>
        </p:txBody>
      </p:sp>
      <p:sp>
        <p:nvSpPr>
          <p:cNvPr id="12" name="Rectangle 11"/>
          <p:cNvSpPr/>
          <p:nvPr/>
        </p:nvSpPr>
        <p:spPr>
          <a:xfrm>
            <a:off x="1600201" y="3244334"/>
            <a:ext cx="55657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800" b="1" dirty="0" smtClean="0">
              <a:solidFill>
                <a:srgbClr val="FFC00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FFC000"/>
                </a:solidFill>
              </a:rPr>
              <a:t>Accessory Foramina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410654" y="3276598"/>
          <a:ext cx="9257346" cy="3581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/>
          <p:nvPr/>
        </p:nvSpPr>
        <p:spPr>
          <a:xfrm>
            <a:off x="10589692" y="685800"/>
            <a:ext cx="1602308" cy="4437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8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17</a:t>
            </a:fld>
            <a:endParaRPr spc="-1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119751" y="6528118"/>
            <a:ext cx="47675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5" dirty="0"/>
          </a:p>
        </p:txBody>
      </p:sp>
      <p:sp>
        <p:nvSpPr>
          <p:cNvPr id="8" name="Rectangle 7"/>
          <p:cNvSpPr/>
          <p:nvPr/>
        </p:nvSpPr>
        <p:spPr>
          <a:xfrm>
            <a:off x="1676400" y="5334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220" indent="-22352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SzPct val="79545"/>
              <a:tabLst>
                <a:tab pos="236854" algn="l"/>
              </a:tabLst>
            </a:pPr>
            <a:r>
              <a:rPr lang="en-US" sz="2400" spc="-225" dirty="0" smtClean="0">
                <a:solidFill>
                  <a:srgbClr val="FFFFFF"/>
                </a:solidFill>
                <a:cs typeface="DejaVu Serif"/>
              </a:rPr>
              <a:t>There      </a:t>
            </a:r>
            <a:r>
              <a:rPr lang="en-US" sz="2400" spc="-220" dirty="0" smtClean="0">
                <a:solidFill>
                  <a:srgbClr val="FFFFFF"/>
                </a:solidFill>
                <a:cs typeface="DejaVu Serif"/>
              </a:rPr>
              <a:t>are  </a:t>
            </a:r>
            <a:r>
              <a:rPr lang="en-US" sz="2400" spc="-210" dirty="0" smtClean="0">
                <a:solidFill>
                  <a:srgbClr val="FFFFFF"/>
                </a:solidFill>
                <a:cs typeface="DejaVu Serif"/>
              </a:rPr>
              <a:t>always    </a:t>
            </a:r>
            <a:r>
              <a:rPr lang="en-US" sz="2400" spc="-170" dirty="0" smtClean="0">
                <a:solidFill>
                  <a:srgbClr val="FFFFFF"/>
                </a:solidFill>
                <a:cs typeface="DejaVu Serif"/>
              </a:rPr>
              <a:t>two   </a:t>
            </a:r>
            <a:r>
              <a:rPr lang="en-US" sz="2400" spc="-204" dirty="0" smtClean="0">
                <a:solidFill>
                  <a:srgbClr val="FFFFFF"/>
                </a:solidFill>
                <a:cs typeface="DejaVu Serif"/>
              </a:rPr>
              <a:t>apices     </a:t>
            </a:r>
            <a:r>
              <a:rPr lang="en-US" sz="2400" spc="-210" dirty="0" smtClean="0">
                <a:solidFill>
                  <a:srgbClr val="FFFFFF"/>
                </a:solidFill>
                <a:cs typeface="DejaVu Serif"/>
              </a:rPr>
              <a:t>recognized   </a:t>
            </a:r>
            <a:r>
              <a:rPr lang="en-US" sz="2400" spc="-165" dirty="0" smtClean="0">
                <a:solidFill>
                  <a:srgbClr val="FFFFFF"/>
                </a:solidFill>
                <a:cs typeface="DejaVu Serif"/>
              </a:rPr>
              <a:t>for   </a:t>
            </a:r>
            <a:r>
              <a:rPr lang="en-US" sz="2400" spc="-210" dirty="0" smtClean="0">
                <a:solidFill>
                  <a:srgbClr val="FFFFFF"/>
                </a:solidFill>
                <a:cs typeface="DejaVu Serif"/>
              </a:rPr>
              <a:t>a </a:t>
            </a:r>
            <a:r>
              <a:rPr lang="en-US" sz="2400" spc="-70" dirty="0" smtClean="0">
                <a:solidFill>
                  <a:srgbClr val="FFFFFF"/>
                </a:solidFill>
                <a:cs typeface="DejaVu Serif"/>
              </a:rPr>
              <a:t>    </a:t>
            </a:r>
            <a:r>
              <a:rPr lang="en-US" sz="2400" spc="-170" dirty="0" smtClean="0">
                <a:solidFill>
                  <a:srgbClr val="FFFFFF"/>
                </a:solidFill>
                <a:cs typeface="DejaVu Serif"/>
              </a:rPr>
              <a:t>tooth:</a:t>
            </a:r>
            <a:endParaRPr lang="en-US" sz="2400" dirty="0">
              <a:cs typeface="DejaVu Serif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828800" y="1143000"/>
          <a:ext cx="8229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219200" y="1"/>
          <a:ext cx="10820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44" name="Picture 4" descr="wei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9352" y="4343400"/>
            <a:ext cx="2000249" cy="2209800"/>
          </a:xfrm>
          <a:prstGeom prst="rect">
            <a:avLst/>
          </a:prstGeom>
          <a:noFill/>
        </p:spPr>
      </p:pic>
      <p:pic>
        <p:nvPicPr>
          <p:cNvPr id="61445" name="Picture 5" descr="rca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32800" y="4343400"/>
            <a:ext cx="2116667" cy="2209800"/>
          </a:xfrm>
          <a:prstGeom prst="rect">
            <a:avLst/>
          </a:prstGeom>
          <a:noFill/>
        </p:spPr>
      </p:pic>
      <p:sp>
        <p:nvSpPr>
          <p:cNvPr id="61446" name="Line 6"/>
          <p:cNvSpPr>
            <a:spLocks noChangeShapeType="1"/>
          </p:cNvSpPr>
          <p:nvPr/>
        </p:nvSpPr>
        <p:spPr bwMode="auto">
          <a:xfrm flipH="1">
            <a:off x="5384800" y="4876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5283200" y="6248400"/>
            <a:ext cx="436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438400" y="4662488"/>
            <a:ext cx="1937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Radiographic apex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946400" y="6056313"/>
            <a:ext cx="1608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Anatomic apex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2" y="343919"/>
            <a:ext cx="354837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5" dirty="0"/>
              <a:t>Course </a:t>
            </a:r>
            <a:r>
              <a:rPr spc="-190" dirty="0"/>
              <a:t>of </a:t>
            </a:r>
            <a:r>
              <a:rPr spc="-229" dirty="0"/>
              <a:t>Root</a:t>
            </a:r>
            <a:r>
              <a:rPr spc="80" dirty="0"/>
              <a:t> </a:t>
            </a:r>
            <a:r>
              <a:rPr spc="-210" dirty="0"/>
              <a:t>Canals</a:t>
            </a:r>
          </a:p>
        </p:txBody>
      </p:sp>
      <p:sp>
        <p:nvSpPr>
          <p:cNvPr id="3" name="object 3"/>
          <p:cNvSpPr/>
          <p:nvPr/>
        </p:nvSpPr>
        <p:spPr>
          <a:xfrm>
            <a:off x="1416764" y="1066800"/>
            <a:ext cx="2468245" cy="1415415"/>
          </a:xfrm>
          <a:custGeom>
            <a:avLst/>
            <a:gdLst/>
            <a:ahLst/>
            <a:cxnLst/>
            <a:rect l="l" t="t" r="r" b="b"/>
            <a:pathLst>
              <a:path w="2468245" h="1415414">
                <a:moveTo>
                  <a:pt x="0" y="0"/>
                </a:moveTo>
                <a:lnTo>
                  <a:pt x="2467851" y="0"/>
                </a:lnTo>
                <a:lnTo>
                  <a:pt x="2467851" y="1414995"/>
                </a:lnTo>
                <a:lnTo>
                  <a:pt x="0" y="1414995"/>
                </a:lnTo>
                <a:lnTo>
                  <a:pt x="0" y="0"/>
                </a:lnTo>
                <a:close/>
              </a:path>
            </a:pathLst>
          </a:custGeom>
          <a:solidFill>
            <a:srgbClr val="267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6764" y="2481795"/>
            <a:ext cx="2468245" cy="4222750"/>
          </a:xfrm>
          <a:custGeom>
            <a:avLst/>
            <a:gdLst/>
            <a:ahLst/>
            <a:cxnLst/>
            <a:rect l="l" t="t" r="r" b="b"/>
            <a:pathLst>
              <a:path w="2468245" h="4222750">
                <a:moveTo>
                  <a:pt x="0" y="0"/>
                </a:moveTo>
                <a:lnTo>
                  <a:pt x="2467851" y="0"/>
                </a:lnTo>
                <a:lnTo>
                  <a:pt x="2467851" y="4222572"/>
                </a:lnTo>
                <a:lnTo>
                  <a:pt x="0" y="4222572"/>
                </a:lnTo>
                <a:lnTo>
                  <a:pt x="0" y="0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0416" y="2462745"/>
            <a:ext cx="2480945" cy="38100"/>
          </a:xfrm>
          <a:custGeom>
            <a:avLst/>
            <a:gdLst/>
            <a:ahLst/>
            <a:cxnLst/>
            <a:rect l="l" t="t" r="r" b="b"/>
            <a:pathLst>
              <a:path w="2480945" h="38100">
                <a:moveTo>
                  <a:pt x="0" y="38100"/>
                </a:moveTo>
                <a:lnTo>
                  <a:pt x="2480551" y="38100"/>
                </a:lnTo>
                <a:lnTo>
                  <a:pt x="2480551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6761" y="1060454"/>
            <a:ext cx="0" cy="5650865"/>
          </a:xfrm>
          <a:custGeom>
            <a:avLst/>
            <a:gdLst/>
            <a:ahLst/>
            <a:cxnLst/>
            <a:rect l="l" t="t" r="r" b="b"/>
            <a:pathLst>
              <a:path h="5650865">
                <a:moveTo>
                  <a:pt x="0" y="0"/>
                </a:moveTo>
                <a:lnTo>
                  <a:pt x="0" y="56502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84612" y="1060454"/>
            <a:ext cx="0" cy="5650865"/>
          </a:xfrm>
          <a:custGeom>
            <a:avLst/>
            <a:gdLst/>
            <a:ahLst/>
            <a:cxnLst/>
            <a:rect l="l" t="t" r="r" b="b"/>
            <a:pathLst>
              <a:path h="5650865">
                <a:moveTo>
                  <a:pt x="0" y="0"/>
                </a:moveTo>
                <a:lnTo>
                  <a:pt x="0" y="56502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0416" y="1066800"/>
            <a:ext cx="2480945" cy="0"/>
          </a:xfrm>
          <a:custGeom>
            <a:avLst/>
            <a:gdLst/>
            <a:ahLst/>
            <a:cxnLst/>
            <a:rect l="l" t="t" r="r" b="b"/>
            <a:pathLst>
              <a:path w="2480945">
                <a:moveTo>
                  <a:pt x="0" y="0"/>
                </a:moveTo>
                <a:lnTo>
                  <a:pt x="24805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0416" y="6704374"/>
            <a:ext cx="2480945" cy="0"/>
          </a:xfrm>
          <a:custGeom>
            <a:avLst/>
            <a:gdLst/>
            <a:ahLst/>
            <a:cxnLst/>
            <a:rect l="l" t="t" r="r" b="b"/>
            <a:pathLst>
              <a:path w="2480945">
                <a:moveTo>
                  <a:pt x="0" y="0"/>
                </a:moveTo>
                <a:lnTo>
                  <a:pt x="24805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3116" y="1093727"/>
            <a:ext cx="245554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 marR="182245" indent="127635" algn="just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FFFFFF"/>
                </a:solidFill>
                <a:latin typeface="DejaVu Serif"/>
                <a:cs typeface="DejaVu Serif"/>
              </a:rPr>
              <a:t>Curved </a:t>
            </a:r>
            <a:r>
              <a:rPr sz="1800" spc="-130" dirty="0">
                <a:solidFill>
                  <a:srgbClr val="FFFFFF"/>
                </a:solidFill>
                <a:latin typeface="DejaVu Serif"/>
                <a:cs typeface="DejaVu Serif"/>
              </a:rPr>
              <a:t>root </a:t>
            </a:r>
            <a:r>
              <a:rPr sz="1800" spc="-170" dirty="0">
                <a:solidFill>
                  <a:srgbClr val="FFFFFF"/>
                </a:solidFill>
                <a:latin typeface="DejaVu Serif"/>
                <a:cs typeface="DejaVu Serif"/>
              </a:rPr>
              <a:t>canals  </a:t>
            </a:r>
            <a:r>
              <a:rPr sz="1800" spc="-130" dirty="0">
                <a:solidFill>
                  <a:srgbClr val="FFFFFF"/>
                </a:solidFill>
                <a:latin typeface="DejaVu Serif"/>
                <a:cs typeface="DejaVu Serif"/>
              </a:rPr>
              <a:t>with </a:t>
            </a:r>
            <a:r>
              <a:rPr sz="1800" spc="-160" dirty="0">
                <a:solidFill>
                  <a:srgbClr val="FFFFFF"/>
                </a:solidFill>
                <a:latin typeface="DejaVu Serif"/>
                <a:cs typeface="DejaVu Serif"/>
              </a:rPr>
              <a:t>apical </a:t>
            </a:r>
            <a:r>
              <a:rPr sz="1800" spc="-175" dirty="0">
                <a:solidFill>
                  <a:srgbClr val="FFFFFF"/>
                </a:solidFill>
                <a:latin typeface="DejaVu Serif"/>
                <a:cs typeface="DejaVu Serif"/>
              </a:rPr>
              <a:t>foramen  </a:t>
            </a:r>
            <a:r>
              <a:rPr sz="1800" spc="-140" dirty="0">
                <a:solidFill>
                  <a:srgbClr val="FFFFFF"/>
                </a:solidFill>
                <a:latin typeface="DejaVu Serif"/>
                <a:cs typeface="DejaVu Serif"/>
              </a:rPr>
              <a:t>distant </a:t>
            </a:r>
            <a:r>
              <a:rPr sz="1800" spc="-155" dirty="0">
                <a:solidFill>
                  <a:srgbClr val="FFFFFF"/>
                </a:solidFill>
                <a:latin typeface="DejaVu Serif"/>
                <a:cs typeface="DejaVu Serif"/>
              </a:rPr>
              <a:t>from </a:t>
            </a:r>
            <a:r>
              <a:rPr sz="1800" spc="-160" dirty="0">
                <a:solidFill>
                  <a:srgbClr val="FFFFFF"/>
                </a:solidFill>
                <a:latin typeface="DejaVu Serif"/>
                <a:cs typeface="DejaVu Serif"/>
              </a:rPr>
              <a:t>the</a:t>
            </a:r>
            <a:r>
              <a:rPr sz="1800" spc="-305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DejaVu Serif"/>
                <a:cs typeface="DejaVu Serif"/>
              </a:rPr>
              <a:t>apex</a:t>
            </a:r>
            <a:endParaRPr sz="1800">
              <a:latin typeface="DejaVu Serif"/>
              <a:cs typeface="DejaVu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85549" y="2372873"/>
            <a:ext cx="1959863" cy="4390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9681" y="2667006"/>
            <a:ext cx="1371599" cy="3802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0627" y="2647889"/>
            <a:ext cx="1409700" cy="3841115"/>
          </a:xfrm>
          <a:custGeom>
            <a:avLst/>
            <a:gdLst/>
            <a:ahLst/>
            <a:cxnLst/>
            <a:rect l="l" t="t" r="r" b="b"/>
            <a:pathLst>
              <a:path w="1409700" h="3841115">
                <a:moveTo>
                  <a:pt x="0" y="3593380"/>
                </a:moveTo>
                <a:lnTo>
                  <a:pt x="0" y="0"/>
                </a:lnTo>
                <a:lnTo>
                  <a:pt x="1162531" y="0"/>
                </a:lnTo>
                <a:lnTo>
                  <a:pt x="1212350" y="5199"/>
                </a:lnTo>
                <a:lnTo>
                  <a:pt x="1258747" y="19237"/>
                </a:lnTo>
                <a:lnTo>
                  <a:pt x="1300572" y="42087"/>
                </a:lnTo>
                <a:lnTo>
                  <a:pt x="1337509" y="72587"/>
                </a:lnTo>
                <a:lnTo>
                  <a:pt x="1367634" y="109162"/>
                </a:lnTo>
                <a:lnTo>
                  <a:pt x="1390447" y="151362"/>
                </a:lnTo>
                <a:lnTo>
                  <a:pt x="1404497" y="197312"/>
                </a:lnTo>
                <a:lnTo>
                  <a:pt x="1409697" y="247162"/>
                </a:lnTo>
                <a:lnTo>
                  <a:pt x="1409697" y="3840546"/>
                </a:lnTo>
                <a:lnTo>
                  <a:pt x="247165" y="3840546"/>
                </a:lnTo>
                <a:lnTo>
                  <a:pt x="222259" y="3839279"/>
                </a:lnTo>
                <a:lnTo>
                  <a:pt x="151362" y="3821298"/>
                </a:lnTo>
                <a:lnTo>
                  <a:pt x="109111" y="3798448"/>
                </a:lnTo>
                <a:lnTo>
                  <a:pt x="72597" y="3767948"/>
                </a:lnTo>
                <a:lnTo>
                  <a:pt x="42097" y="3731433"/>
                </a:lnTo>
                <a:lnTo>
                  <a:pt x="19247" y="3689183"/>
                </a:lnTo>
                <a:lnTo>
                  <a:pt x="5203" y="3643223"/>
                </a:lnTo>
                <a:lnTo>
                  <a:pt x="0" y="3593380"/>
                </a:lnTo>
                <a:close/>
              </a:path>
            </a:pathLst>
          </a:custGeom>
          <a:ln w="3276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7012" y="1069886"/>
            <a:ext cx="2468245" cy="1414780"/>
          </a:xfrm>
          <a:custGeom>
            <a:avLst/>
            <a:gdLst/>
            <a:ahLst/>
            <a:cxnLst/>
            <a:rect l="l" t="t" r="r" b="b"/>
            <a:pathLst>
              <a:path w="2468245" h="1414780">
                <a:moveTo>
                  <a:pt x="0" y="0"/>
                </a:moveTo>
                <a:lnTo>
                  <a:pt x="2467851" y="0"/>
                </a:lnTo>
                <a:lnTo>
                  <a:pt x="2467851" y="1414233"/>
                </a:lnTo>
                <a:lnTo>
                  <a:pt x="0" y="1414233"/>
                </a:lnTo>
                <a:lnTo>
                  <a:pt x="0" y="0"/>
                </a:lnTo>
                <a:close/>
              </a:path>
            </a:pathLst>
          </a:custGeom>
          <a:solidFill>
            <a:srgbClr val="098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37012" y="2484113"/>
            <a:ext cx="2468245" cy="4220845"/>
          </a:xfrm>
          <a:custGeom>
            <a:avLst/>
            <a:gdLst/>
            <a:ahLst/>
            <a:cxnLst/>
            <a:rect l="l" t="t" r="r" b="b"/>
            <a:pathLst>
              <a:path w="2468245" h="4220845">
                <a:moveTo>
                  <a:pt x="0" y="0"/>
                </a:moveTo>
                <a:lnTo>
                  <a:pt x="2467851" y="0"/>
                </a:lnTo>
                <a:lnTo>
                  <a:pt x="2467851" y="4220260"/>
                </a:lnTo>
                <a:lnTo>
                  <a:pt x="0" y="4220260"/>
                </a:lnTo>
                <a:lnTo>
                  <a:pt x="0" y="0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0666" y="2465057"/>
            <a:ext cx="2480945" cy="38100"/>
          </a:xfrm>
          <a:custGeom>
            <a:avLst/>
            <a:gdLst/>
            <a:ahLst/>
            <a:cxnLst/>
            <a:rect l="l" t="t" r="r" b="b"/>
            <a:pathLst>
              <a:path w="2480945" h="38100">
                <a:moveTo>
                  <a:pt x="0" y="38100"/>
                </a:moveTo>
                <a:lnTo>
                  <a:pt x="2480551" y="38100"/>
                </a:lnTo>
                <a:lnTo>
                  <a:pt x="2480551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7012" y="1063536"/>
            <a:ext cx="0" cy="5647690"/>
          </a:xfrm>
          <a:custGeom>
            <a:avLst/>
            <a:gdLst/>
            <a:ahLst/>
            <a:cxnLst/>
            <a:rect l="l" t="t" r="r" b="b"/>
            <a:pathLst>
              <a:path h="5647690">
                <a:moveTo>
                  <a:pt x="0" y="0"/>
                </a:moveTo>
                <a:lnTo>
                  <a:pt x="0" y="56471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4863" y="1063536"/>
            <a:ext cx="0" cy="5647690"/>
          </a:xfrm>
          <a:custGeom>
            <a:avLst/>
            <a:gdLst/>
            <a:ahLst/>
            <a:cxnLst/>
            <a:rect l="l" t="t" r="r" b="b"/>
            <a:pathLst>
              <a:path h="5647690">
                <a:moveTo>
                  <a:pt x="0" y="0"/>
                </a:moveTo>
                <a:lnTo>
                  <a:pt x="0" y="56471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30666" y="1069886"/>
            <a:ext cx="2480945" cy="0"/>
          </a:xfrm>
          <a:custGeom>
            <a:avLst/>
            <a:gdLst/>
            <a:ahLst/>
            <a:cxnLst/>
            <a:rect l="l" t="t" r="r" b="b"/>
            <a:pathLst>
              <a:path w="2480945">
                <a:moveTo>
                  <a:pt x="0" y="0"/>
                </a:moveTo>
                <a:lnTo>
                  <a:pt x="24805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30666" y="6704372"/>
            <a:ext cx="2480945" cy="0"/>
          </a:xfrm>
          <a:custGeom>
            <a:avLst/>
            <a:gdLst/>
            <a:ahLst/>
            <a:cxnLst/>
            <a:rect l="l" t="t" r="r" b="b"/>
            <a:pathLst>
              <a:path w="2480945">
                <a:moveTo>
                  <a:pt x="0" y="0"/>
                </a:moveTo>
                <a:lnTo>
                  <a:pt x="24805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043366" y="1096812"/>
            <a:ext cx="245554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175" marR="251460" indent="1270" algn="ctr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FFFFFF"/>
                </a:solidFill>
                <a:latin typeface="DejaVu Serif"/>
                <a:cs typeface="DejaVu Serif"/>
              </a:rPr>
              <a:t>Curved </a:t>
            </a:r>
            <a:r>
              <a:rPr sz="1800" spc="-130" dirty="0">
                <a:solidFill>
                  <a:srgbClr val="FFFFFF"/>
                </a:solidFill>
                <a:latin typeface="DejaVu Serif"/>
                <a:cs typeface="DejaVu Serif"/>
              </a:rPr>
              <a:t>root </a:t>
            </a:r>
            <a:r>
              <a:rPr sz="1800" spc="-170" dirty="0">
                <a:solidFill>
                  <a:srgbClr val="FFFFFF"/>
                </a:solidFill>
                <a:latin typeface="DejaVu Serif"/>
                <a:cs typeface="DejaVu Serif"/>
              </a:rPr>
              <a:t>canals  </a:t>
            </a:r>
            <a:r>
              <a:rPr sz="1800" spc="-130" dirty="0">
                <a:solidFill>
                  <a:srgbClr val="FFFFFF"/>
                </a:solidFill>
                <a:latin typeface="DejaVu Serif"/>
                <a:cs typeface="DejaVu Serif"/>
              </a:rPr>
              <a:t>with </a:t>
            </a:r>
            <a:r>
              <a:rPr sz="1800" spc="-160" dirty="0">
                <a:solidFill>
                  <a:srgbClr val="FFFFFF"/>
                </a:solidFill>
                <a:latin typeface="DejaVu Serif"/>
                <a:cs typeface="DejaVu Serif"/>
              </a:rPr>
              <a:t>apical</a:t>
            </a:r>
            <a:r>
              <a:rPr sz="1800" spc="-265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DejaVu Serif"/>
                <a:cs typeface="DejaVu Serif"/>
              </a:rPr>
              <a:t>foramen  </a:t>
            </a:r>
            <a:r>
              <a:rPr sz="1800" spc="-170" dirty="0">
                <a:solidFill>
                  <a:srgbClr val="FFFFFF"/>
                </a:solidFill>
                <a:latin typeface="DejaVu Serif"/>
                <a:cs typeface="DejaVu Serif"/>
              </a:rPr>
              <a:t>near </a:t>
            </a:r>
            <a:r>
              <a:rPr sz="1800" spc="-160" dirty="0">
                <a:solidFill>
                  <a:srgbClr val="FFFFFF"/>
                </a:solidFill>
                <a:latin typeface="DejaVu Serif"/>
                <a:cs typeface="DejaVu Serif"/>
              </a:rPr>
              <a:t>the</a:t>
            </a:r>
            <a:r>
              <a:rPr sz="1800" spc="-210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DejaVu Serif"/>
                <a:cs typeface="DejaVu Serif"/>
              </a:rPr>
              <a:t>apex</a:t>
            </a:r>
            <a:endParaRPr sz="1800">
              <a:latin typeface="DejaVu Serif"/>
              <a:cs typeface="DejaVu Serif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74564" y="1088542"/>
            <a:ext cx="2468245" cy="1409700"/>
          </a:xfrm>
          <a:custGeom>
            <a:avLst/>
            <a:gdLst/>
            <a:ahLst/>
            <a:cxnLst/>
            <a:rect l="l" t="t" r="r" b="b"/>
            <a:pathLst>
              <a:path w="2468245" h="1409700">
                <a:moveTo>
                  <a:pt x="0" y="0"/>
                </a:moveTo>
                <a:lnTo>
                  <a:pt x="2467851" y="0"/>
                </a:lnTo>
                <a:lnTo>
                  <a:pt x="2467851" y="1409547"/>
                </a:lnTo>
                <a:lnTo>
                  <a:pt x="0" y="1409547"/>
                </a:lnTo>
                <a:lnTo>
                  <a:pt x="0" y="0"/>
                </a:lnTo>
                <a:close/>
              </a:path>
            </a:pathLst>
          </a:custGeom>
          <a:solidFill>
            <a:srgbClr val="6A87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74564" y="2498095"/>
            <a:ext cx="2468245" cy="4206875"/>
          </a:xfrm>
          <a:custGeom>
            <a:avLst/>
            <a:gdLst/>
            <a:ahLst/>
            <a:cxnLst/>
            <a:rect l="l" t="t" r="r" b="b"/>
            <a:pathLst>
              <a:path w="2468245" h="4206875">
                <a:moveTo>
                  <a:pt x="0" y="0"/>
                </a:moveTo>
                <a:lnTo>
                  <a:pt x="2467851" y="0"/>
                </a:lnTo>
                <a:lnTo>
                  <a:pt x="2467851" y="4206290"/>
                </a:lnTo>
                <a:lnTo>
                  <a:pt x="0" y="4206290"/>
                </a:lnTo>
                <a:lnTo>
                  <a:pt x="0" y="0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68216" y="2479039"/>
            <a:ext cx="2480945" cy="38100"/>
          </a:xfrm>
          <a:custGeom>
            <a:avLst/>
            <a:gdLst/>
            <a:ahLst/>
            <a:cxnLst/>
            <a:rect l="l" t="t" r="r" b="b"/>
            <a:pathLst>
              <a:path w="2480945" h="38100">
                <a:moveTo>
                  <a:pt x="0" y="38100"/>
                </a:moveTo>
                <a:lnTo>
                  <a:pt x="2480551" y="38100"/>
                </a:lnTo>
                <a:lnTo>
                  <a:pt x="2480551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74561" y="1082192"/>
            <a:ext cx="0" cy="5628640"/>
          </a:xfrm>
          <a:custGeom>
            <a:avLst/>
            <a:gdLst/>
            <a:ahLst/>
            <a:cxnLst/>
            <a:rect l="l" t="t" r="r" b="b"/>
            <a:pathLst>
              <a:path h="5628640">
                <a:moveTo>
                  <a:pt x="0" y="0"/>
                </a:moveTo>
                <a:lnTo>
                  <a:pt x="0" y="56285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42412" y="1082192"/>
            <a:ext cx="0" cy="5628640"/>
          </a:xfrm>
          <a:custGeom>
            <a:avLst/>
            <a:gdLst/>
            <a:ahLst/>
            <a:cxnLst/>
            <a:rect l="l" t="t" r="r" b="b"/>
            <a:pathLst>
              <a:path h="5628640">
                <a:moveTo>
                  <a:pt x="0" y="0"/>
                </a:moveTo>
                <a:lnTo>
                  <a:pt x="0" y="56285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68216" y="1088542"/>
            <a:ext cx="2480945" cy="0"/>
          </a:xfrm>
          <a:custGeom>
            <a:avLst/>
            <a:gdLst/>
            <a:ahLst/>
            <a:cxnLst/>
            <a:rect l="l" t="t" r="r" b="b"/>
            <a:pathLst>
              <a:path w="2480945">
                <a:moveTo>
                  <a:pt x="0" y="0"/>
                </a:moveTo>
                <a:lnTo>
                  <a:pt x="24805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68216" y="6704374"/>
            <a:ext cx="2480945" cy="0"/>
          </a:xfrm>
          <a:custGeom>
            <a:avLst/>
            <a:gdLst/>
            <a:ahLst/>
            <a:cxnLst/>
            <a:rect l="l" t="t" r="r" b="b"/>
            <a:pathLst>
              <a:path w="2480945">
                <a:moveTo>
                  <a:pt x="0" y="0"/>
                </a:moveTo>
                <a:lnTo>
                  <a:pt x="24805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680916" y="1115468"/>
            <a:ext cx="245554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 marR="78105" indent="-2540" algn="ctr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FFFFFF"/>
                </a:solidFill>
                <a:latin typeface="DejaVu Serif"/>
                <a:cs typeface="DejaVu Serif"/>
              </a:rPr>
              <a:t>Constricted </a:t>
            </a:r>
            <a:r>
              <a:rPr sz="1800" spc="-130" dirty="0">
                <a:solidFill>
                  <a:srgbClr val="FFFFFF"/>
                </a:solidFill>
                <a:latin typeface="DejaVu Serif"/>
                <a:cs typeface="DejaVu Serif"/>
              </a:rPr>
              <a:t>root </a:t>
            </a:r>
            <a:r>
              <a:rPr sz="1800" spc="-175" dirty="0">
                <a:solidFill>
                  <a:srgbClr val="FFFFFF"/>
                </a:solidFill>
                <a:latin typeface="DejaVu Serif"/>
                <a:cs typeface="DejaVu Serif"/>
              </a:rPr>
              <a:t>canal  as </a:t>
            </a:r>
            <a:r>
              <a:rPr sz="1800" spc="-160" dirty="0">
                <a:solidFill>
                  <a:srgbClr val="FFFFFF"/>
                </a:solidFill>
                <a:latin typeface="DejaVu Serif"/>
                <a:cs typeface="DejaVu Serif"/>
              </a:rPr>
              <a:t>the apical </a:t>
            </a:r>
            <a:r>
              <a:rPr sz="1800" spc="-175" dirty="0">
                <a:solidFill>
                  <a:srgbClr val="FFFFFF"/>
                </a:solidFill>
                <a:latin typeface="DejaVu Serif"/>
                <a:cs typeface="DejaVu Serif"/>
              </a:rPr>
              <a:t>foramen</a:t>
            </a:r>
            <a:r>
              <a:rPr sz="1800" spc="-250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DejaVu Serif"/>
                <a:cs typeface="DejaVu Serif"/>
              </a:rPr>
              <a:t>is  </a:t>
            </a:r>
            <a:r>
              <a:rPr sz="1800" spc="-175" dirty="0">
                <a:solidFill>
                  <a:srgbClr val="FFFFFF"/>
                </a:solidFill>
                <a:latin typeface="DejaVu Serif"/>
                <a:cs typeface="DejaVu Serif"/>
              </a:rPr>
              <a:t>approached</a:t>
            </a:r>
            <a:endParaRPr sz="1800">
              <a:latin typeface="DejaVu Serif"/>
              <a:cs typeface="DejaVu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341564" y="1056238"/>
            <a:ext cx="2468245" cy="1428115"/>
          </a:xfrm>
          <a:custGeom>
            <a:avLst/>
            <a:gdLst/>
            <a:ahLst/>
            <a:cxnLst/>
            <a:rect l="l" t="t" r="r" b="b"/>
            <a:pathLst>
              <a:path w="2468245" h="1428114">
                <a:moveTo>
                  <a:pt x="0" y="0"/>
                </a:moveTo>
                <a:lnTo>
                  <a:pt x="2467851" y="0"/>
                </a:lnTo>
                <a:lnTo>
                  <a:pt x="2467851" y="1427848"/>
                </a:lnTo>
                <a:lnTo>
                  <a:pt x="0" y="1427848"/>
                </a:lnTo>
                <a:lnTo>
                  <a:pt x="0" y="0"/>
                </a:lnTo>
                <a:close/>
              </a:path>
            </a:pathLst>
          </a:custGeom>
          <a:solidFill>
            <a:srgbClr val="B98D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41564" y="2484087"/>
            <a:ext cx="2468245" cy="4220845"/>
          </a:xfrm>
          <a:custGeom>
            <a:avLst/>
            <a:gdLst/>
            <a:ahLst/>
            <a:cxnLst/>
            <a:rect l="l" t="t" r="r" b="b"/>
            <a:pathLst>
              <a:path w="2468245" h="4220845">
                <a:moveTo>
                  <a:pt x="0" y="0"/>
                </a:moveTo>
                <a:lnTo>
                  <a:pt x="2467851" y="0"/>
                </a:lnTo>
                <a:lnTo>
                  <a:pt x="2467851" y="4220286"/>
                </a:lnTo>
                <a:lnTo>
                  <a:pt x="0" y="4220286"/>
                </a:lnTo>
                <a:lnTo>
                  <a:pt x="0" y="0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35216" y="2465031"/>
            <a:ext cx="2480945" cy="38100"/>
          </a:xfrm>
          <a:custGeom>
            <a:avLst/>
            <a:gdLst/>
            <a:ahLst/>
            <a:cxnLst/>
            <a:rect l="l" t="t" r="r" b="b"/>
            <a:pathLst>
              <a:path w="2480945" h="38100">
                <a:moveTo>
                  <a:pt x="0" y="38100"/>
                </a:moveTo>
                <a:lnTo>
                  <a:pt x="2480551" y="38100"/>
                </a:lnTo>
                <a:lnTo>
                  <a:pt x="2480551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41561" y="1049884"/>
            <a:ext cx="0" cy="5661025"/>
          </a:xfrm>
          <a:custGeom>
            <a:avLst/>
            <a:gdLst/>
            <a:ahLst/>
            <a:cxnLst/>
            <a:rect l="l" t="t" r="r" b="b"/>
            <a:pathLst>
              <a:path h="5661025">
                <a:moveTo>
                  <a:pt x="0" y="0"/>
                </a:moveTo>
                <a:lnTo>
                  <a:pt x="0" y="56608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809412" y="1049884"/>
            <a:ext cx="0" cy="5661025"/>
          </a:xfrm>
          <a:custGeom>
            <a:avLst/>
            <a:gdLst/>
            <a:ahLst/>
            <a:cxnLst/>
            <a:rect l="l" t="t" r="r" b="b"/>
            <a:pathLst>
              <a:path h="5661025">
                <a:moveTo>
                  <a:pt x="0" y="0"/>
                </a:moveTo>
                <a:lnTo>
                  <a:pt x="0" y="56608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35216" y="1056233"/>
            <a:ext cx="2480945" cy="0"/>
          </a:xfrm>
          <a:custGeom>
            <a:avLst/>
            <a:gdLst/>
            <a:ahLst/>
            <a:cxnLst/>
            <a:rect l="l" t="t" r="r" b="b"/>
            <a:pathLst>
              <a:path w="2480945">
                <a:moveTo>
                  <a:pt x="0" y="0"/>
                </a:moveTo>
                <a:lnTo>
                  <a:pt x="24805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335216" y="6704376"/>
            <a:ext cx="2480945" cy="0"/>
          </a:xfrm>
          <a:custGeom>
            <a:avLst/>
            <a:gdLst/>
            <a:ahLst/>
            <a:cxnLst/>
            <a:rect l="l" t="t" r="r" b="b"/>
            <a:pathLst>
              <a:path w="2480945">
                <a:moveTo>
                  <a:pt x="0" y="0"/>
                </a:moveTo>
                <a:lnTo>
                  <a:pt x="24805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347916" y="1083159"/>
            <a:ext cx="24555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17653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FFFFFF"/>
                </a:solidFill>
                <a:latin typeface="DejaVu Serif"/>
                <a:cs typeface="DejaVu Serif"/>
              </a:rPr>
              <a:t>Double </a:t>
            </a:r>
            <a:r>
              <a:rPr sz="1800" spc="-165" dirty="0">
                <a:solidFill>
                  <a:srgbClr val="FFFFFF"/>
                </a:solidFill>
                <a:latin typeface="DejaVu Serif"/>
                <a:cs typeface="DejaVu Serif"/>
              </a:rPr>
              <a:t>curvature </a:t>
            </a:r>
            <a:r>
              <a:rPr sz="1800" spc="-125" dirty="0">
                <a:solidFill>
                  <a:srgbClr val="FFFFFF"/>
                </a:solidFill>
                <a:latin typeface="DejaVu Serif"/>
                <a:cs typeface="DejaVu Serif"/>
              </a:rPr>
              <a:t>of  </a:t>
            </a:r>
            <a:r>
              <a:rPr sz="1800" spc="-130" dirty="0">
                <a:solidFill>
                  <a:srgbClr val="FFFFFF"/>
                </a:solidFill>
                <a:latin typeface="DejaVu Serif"/>
                <a:cs typeface="DejaVu Serif"/>
              </a:rPr>
              <a:t>root </a:t>
            </a:r>
            <a:r>
              <a:rPr sz="1800" spc="-175" dirty="0">
                <a:solidFill>
                  <a:srgbClr val="FFFFFF"/>
                </a:solidFill>
                <a:latin typeface="DejaVu Serif"/>
                <a:cs typeface="DejaVu Serif"/>
              </a:rPr>
              <a:t>canal </a:t>
            </a:r>
            <a:r>
              <a:rPr sz="1800" spc="-130" dirty="0">
                <a:solidFill>
                  <a:srgbClr val="FFFFFF"/>
                </a:solidFill>
                <a:latin typeface="DejaVu Serif"/>
                <a:cs typeface="DejaVu Serif"/>
              </a:rPr>
              <a:t>with </a:t>
            </a:r>
            <a:r>
              <a:rPr sz="1800" spc="-160" dirty="0">
                <a:solidFill>
                  <a:srgbClr val="FFFFFF"/>
                </a:solidFill>
                <a:latin typeface="DejaVu Serif"/>
                <a:cs typeface="DejaVu Serif"/>
              </a:rPr>
              <a:t>the  </a:t>
            </a:r>
            <a:r>
              <a:rPr sz="1800" spc="-175" dirty="0">
                <a:solidFill>
                  <a:srgbClr val="FFFFFF"/>
                </a:solidFill>
                <a:latin typeface="DejaVu Serif"/>
                <a:cs typeface="DejaVu Serif"/>
              </a:rPr>
              <a:t>foramen </a:t>
            </a:r>
            <a:r>
              <a:rPr sz="1800" spc="-160" dirty="0">
                <a:solidFill>
                  <a:srgbClr val="FFFFFF"/>
                </a:solidFill>
                <a:latin typeface="DejaVu Serif"/>
                <a:cs typeface="DejaVu Serif"/>
              </a:rPr>
              <a:t>at </a:t>
            </a:r>
            <a:r>
              <a:rPr sz="1800" spc="-195" dirty="0">
                <a:solidFill>
                  <a:srgbClr val="FFFFFF"/>
                </a:solidFill>
                <a:latin typeface="DejaVu Serif"/>
                <a:cs typeface="DejaVu Serif"/>
              </a:rPr>
              <a:t>a</a:t>
            </a:r>
            <a:r>
              <a:rPr sz="1800" spc="-235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DejaVu Serif"/>
                <a:cs typeface="DejaVu Serif"/>
              </a:rPr>
              <a:t>distance  </a:t>
            </a:r>
            <a:r>
              <a:rPr sz="1800" spc="-150" dirty="0">
                <a:solidFill>
                  <a:srgbClr val="FFFFFF"/>
                </a:solidFill>
                <a:latin typeface="DejaVu Serif"/>
                <a:cs typeface="DejaVu Serif"/>
              </a:rPr>
              <a:t>from </a:t>
            </a:r>
            <a:r>
              <a:rPr sz="1800" spc="-160" dirty="0">
                <a:solidFill>
                  <a:srgbClr val="FFFFFF"/>
                </a:solidFill>
                <a:latin typeface="DejaVu Serif"/>
                <a:cs typeface="DejaVu Serif"/>
              </a:rPr>
              <a:t>the </a:t>
            </a:r>
            <a:r>
              <a:rPr sz="1800" spc="-130" dirty="0">
                <a:solidFill>
                  <a:srgbClr val="FFFFFF"/>
                </a:solidFill>
                <a:latin typeface="DejaVu Serif"/>
                <a:cs typeface="DejaVu Serif"/>
              </a:rPr>
              <a:t>root</a:t>
            </a:r>
            <a:r>
              <a:rPr sz="1800" spc="-280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DejaVu Serif"/>
                <a:cs typeface="DejaVu Serif"/>
              </a:rPr>
              <a:t>apex</a:t>
            </a:r>
            <a:endParaRPr sz="1800">
              <a:latin typeface="DejaVu Serif"/>
              <a:cs typeface="DejaVu Serif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276344" y="2380506"/>
            <a:ext cx="1959864" cy="4390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70481" y="2674626"/>
            <a:ext cx="1371599" cy="3802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51427" y="2655509"/>
            <a:ext cx="1409700" cy="3841115"/>
          </a:xfrm>
          <a:custGeom>
            <a:avLst/>
            <a:gdLst/>
            <a:ahLst/>
            <a:cxnLst/>
            <a:rect l="l" t="t" r="r" b="b"/>
            <a:pathLst>
              <a:path w="1409700" h="3841115">
                <a:moveTo>
                  <a:pt x="0" y="3593380"/>
                </a:moveTo>
                <a:lnTo>
                  <a:pt x="0" y="0"/>
                </a:lnTo>
                <a:lnTo>
                  <a:pt x="1162531" y="0"/>
                </a:lnTo>
                <a:lnTo>
                  <a:pt x="1212350" y="5199"/>
                </a:lnTo>
                <a:lnTo>
                  <a:pt x="1258747" y="19237"/>
                </a:lnTo>
                <a:lnTo>
                  <a:pt x="1300572" y="42087"/>
                </a:lnTo>
                <a:lnTo>
                  <a:pt x="1337509" y="72587"/>
                </a:lnTo>
                <a:lnTo>
                  <a:pt x="1367634" y="109162"/>
                </a:lnTo>
                <a:lnTo>
                  <a:pt x="1390447" y="151362"/>
                </a:lnTo>
                <a:lnTo>
                  <a:pt x="1404497" y="197312"/>
                </a:lnTo>
                <a:lnTo>
                  <a:pt x="1409697" y="247162"/>
                </a:lnTo>
                <a:lnTo>
                  <a:pt x="1409697" y="3840546"/>
                </a:lnTo>
                <a:lnTo>
                  <a:pt x="247165" y="3840546"/>
                </a:lnTo>
                <a:lnTo>
                  <a:pt x="222259" y="3839279"/>
                </a:lnTo>
                <a:lnTo>
                  <a:pt x="151362" y="3821298"/>
                </a:lnTo>
                <a:lnTo>
                  <a:pt x="109111" y="3798448"/>
                </a:lnTo>
                <a:lnTo>
                  <a:pt x="72597" y="3767948"/>
                </a:lnTo>
                <a:lnTo>
                  <a:pt x="42097" y="3731433"/>
                </a:lnTo>
                <a:lnTo>
                  <a:pt x="19247" y="3689183"/>
                </a:lnTo>
                <a:lnTo>
                  <a:pt x="5203" y="3643223"/>
                </a:lnTo>
                <a:lnTo>
                  <a:pt x="0" y="3593380"/>
                </a:lnTo>
                <a:close/>
              </a:path>
            </a:pathLst>
          </a:custGeom>
          <a:ln w="3276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19547" y="2368301"/>
            <a:ext cx="1959863" cy="439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13681" y="2662427"/>
            <a:ext cx="1371599" cy="3802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94627" y="2643317"/>
            <a:ext cx="1409700" cy="3841115"/>
          </a:xfrm>
          <a:custGeom>
            <a:avLst/>
            <a:gdLst/>
            <a:ahLst/>
            <a:cxnLst/>
            <a:rect l="l" t="t" r="r" b="b"/>
            <a:pathLst>
              <a:path w="1409700" h="3841115">
                <a:moveTo>
                  <a:pt x="0" y="3593380"/>
                </a:moveTo>
                <a:lnTo>
                  <a:pt x="0" y="0"/>
                </a:lnTo>
                <a:lnTo>
                  <a:pt x="1162531" y="0"/>
                </a:lnTo>
                <a:lnTo>
                  <a:pt x="1212350" y="5199"/>
                </a:lnTo>
                <a:lnTo>
                  <a:pt x="1258747" y="19237"/>
                </a:lnTo>
                <a:lnTo>
                  <a:pt x="1300572" y="42087"/>
                </a:lnTo>
                <a:lnTo>
                  <a:pt x="1337509" y="72587"/>
                </a:lnTo>
                <a:lnTo>
                  <a:pt x="1367634" y="109162"/>
                </a:lnTo>
                <a:lnTo>
                  <a:pt x="1390447" y="151362"/>
                </a:lnTo>
                <a:lnTo>
                  <a:pt x="1404497" y="197312"/>
                </a:lnTo>
                <a:lnTo>
                  <a:pt x="1409697" y="247162"/>
                </a:lnTo>
                <a:lnTo>
                  <a:pt x="1409697" y="3840546"/>
                </a:lnTo>
                <a:lnTo>
                  <a:pt x="247165" y="3840546"/>
                </a:lnTo>
                <a:lnTo>
                  <a:pt x="222259" y="3839279"/>
                </a:lnTo>
                <a:lnTo>
                  <a:pt x="151362" y="3821298"/>
                </a:lnTo>
                <a:lnTo>
                  <a:pt x="109111" y="3798448"/>
                </a:lnTo>
                <a:lnTo>
                  <a:pt x="72597" y="3767948"/>
                </a:lnTo>
                <a:lnTo>
                  <a:pt x="42097" y="3731433"/>
                </a:lnTo>
                <a:lnTo>
                  <a:pt x="19247" y="3689183"/>
                </a:lnTo>
                <a:lnTo>
                  <a:pt x="5203" y="3643223"/>
                </a:lnTo>
                <a:lnTo>
                  <a:pt x="0" y="3593380"/>
                </a:lnTo>
                <a:close/>
              </a:path>
            </a:pathLst>
          </a:custGeom>
          <a:ln w="3276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610347" y="2383554"/>
            <a:ext cx="1959863" cy="43891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04481" y="2677667"/>
            <a:ext cx="1371599" cy="38008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85427" y="2658615"/>
            <a:ext cx="1409700" cy="3839210"/>
          </a:xfrm>
          <a:custGeom>
            <a:avLst/>
            <a:gdLst/>
            <a:ahLst/>
            <a:cxnLst/>
            <a:rect l="l" t="t" r="r" b="b"/>
            <a:pathLst>
              <a:path w="1409700" h="3839210">
                <a:moveTo>
                  <a:pt x="0" y="3591792"/>
                </a:moveTo>
                <a:lnTo>
                  <a:pt x="0" y="0"/>
                </a:lnTo>
                <a:lnTo>
                  <a:pt x="1162531" y="0"/>
                </a:lnTo>
                <a:lnTo>
                  <a:pt x="1212350" y="5199"/>
                </a:lnTo>
                <a:lnTo>
                  <a:pt x="1258747" y="19237"/>
                </a:lnTo>
                <a:lnTo>
                  <a:pt x="1300509" y="42062"/>
                </a:lnTo>
                <a:lnTo>
                  <a:pt x="1337509" y="72174"/>
                </a:lnTo>
                <a:lnTo>
                  <a:pt x="1367634" y="109187"/>
                </a:lnTo>
                <a:lnTo>
                  <a:pt x="1390447" y="150937"/>
                </a:lnTo>
                <a:lnTo>
                  <a:pt x="1404497" y="197337"/>
                </a:lnTo>
                <a:lnTo>
                  <a:pt x="1409697" y="247162"/>
                </a:lnTo>
                <a:lnTo>
                  <a:pt x="1409697" y="3838958"/>
                </a:lnTo>
                <a:lnTo>
                  <a:pt x="247165" y="3838958"/>
                </a:lnTo>
                <a:lnTo>
                  <a:pt x="222259" y="3837692"/>
                </a:lnTo>
                <a:lnTo>
                  <a:pt x="151362" y="3819711"/>
                </a:lnTo>
                <a:lnTo>
                  <a:pt x="109111" y="3796861"/>
                </a:lnTo>
                <a:lnTo>
                  <a:pt x="72597" y="3766361"/>
                </a:lnTo>
                <a:lnTo>
                  <a:pt x="42097" y="3729846"/>
                </a:lnTo>
                <a:lnTo>
                  <a:pt x="19247" y="3687596"/>
                </a:lnTo>
                <a:lnTo>
                  <a:pt x="5203" y="3641636"/>
                </a:lnTo>
                <a:lnTo>
                  <a:pt x="0" y="3591792"/>
                </a:lnTo>
                <a:close/>
              </a:path>
            </a:pathLst>
          </a:custGeom>
          <a:ln w="3276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8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19</a:t>
            </a:fld>
            <a:endParaRPr spc="-15" dirty="0"/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5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04800"/>
            <a:ext cx="10820400" cy="4739759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</a:pPr>
            <a:r>
              <a:rPr lang="en-US" sz="2800" b="1" dirty="0"/>
              <a:t>A clear understanding of the root canal anatomy becomes an essential prerequisite before undertaking endodontic therapy.</a:t>
            </a:r>
          </a:p>
          <a:p>
            <a:pPr>
              <a:lnSpc>
                <a:spcPct val="125000"/>
              </a:lnSpc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r>
              <a:rPr lang="en-US" sz="2800" b="1" dirty="0"/>
              <a:t>Variations and complexities of the root canal system are very common</a:t>
            </a:r>
          </a:p>
          <a:p>
            <a:pPr>
              <a:lnSpc>
                <a:spcPct val="125000"/>
              </a:lnSpc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r>
              <a:rPr lang="en-US" sz="2800" b="1" dirty="0"/>
              <a:t>Thorough knowledge of the root canal system is essential for a successful endodontic outcome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7" y="343919"/>
            <a:ext cx="23298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0" dirty="0"/>
              <a:t>Canal</a:t>
            </a:r>
            <a:r>
              <a:rPr spc="-180" dirty="0"/>
              <a:t> </a:t>
            </a:r>
            <a:r>
              <a:rPr spc="-215" dirty="0"/>
              <a:t>Isthmus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1410656" y="1741426"/>
          <a:ext cx="8038144" cy="92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410652" y="2819401"/>
          <a:ext cx="8038148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object 6"/>
          <p:cNvSpPr/>
          <p:nvPr/>
        </p:nvSpPr>
        <p:spPr>
          <a:xfrm>
            <a:off x="9523479" y="234695"/>
            <a:ext cx="2400300" cy="37132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5077" y="4070609"/>
            <a:ext cx="4952987" cy="26654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7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20</a:t>
            </a:fld>
            <a:endParaRPr spc="-1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119751" y="6528118"/>
            <a:ext cx="47675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5" dirty="0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3" y="446023"/>
            <a:ext cx="8572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70" dirty="0">
                <a:solidFill>
                  <a:srgbClr val="FFC000"/>
                </a:solidFill>
              </a:rPr>
              <a:t>T</a:t>
            </a:r>
            <a:r>
              <a:rPr sz="2400" spc="-120" dirty="0">
                <a:solidFill>
                  <a:srgbClr val="FFC000"/>
                </a:solidFill>
              </a:rPr>
              <a:t>ypes</a:t>
            </a:r>
            <a:endParaRPr sz="2400"/>
          </a:p>
        </p:txBody>
      </p:sp>
      <p:graphicFrame>
        <p:nvGraphicFramePr>
          <p:cNvPr id="13" name="Diagram 12"/>
          <p:cNvGraphicFramePr/>
          <p:nvPr/>
        </p:nvGraphicFramePr>
        <p:xfrm>
          <a:off x="1219201" y="4876801"/>
          <a:ext cx="83058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/>
          <p:nvPr/>
        </p:nvSpPr>
        <p:spPr>
          <a:xfrm>
            <a:off x="9525000" y="685800"/>
            <a:ext cx="2500275" cy="19215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25000" y="2895600"/>
            <a:ext cx="2517889" cy="19012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8800" y="4864359"/>
            <a:ext cx="2517876" cy="19174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7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21</a:t>
            </a:fld>
            <a:endParaRPr spc="-15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219200" y="1295400"/>
          <a:ext cx="8153400" cy="106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1295400" y="3124201"/>
          <a:ext cx="8153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410652" y="1466546"/>
          <a:ext cx="8723948" cy="1352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410652" y="3737308"/>
          <a:ext cx="8800148" cy="144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object 4"/>
          <p:cNvSpPr/>
          <p:nvPr/>
        </p:nvSpPr>
        <p:spPr>
          <a:xfrm>
            <a:off x="10058400" y="1219200"/>
            <a:ext cx="2133600" cy="1828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10800" y="3581400"/>
            <a:ext cx="1981200" cy="1752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7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22</a:t>
            </a:fld>
            <a:endParaRPr spc="-15" dirty="0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5" y="976376"/>
            <a:ext cx="45224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75" dirty="0">
                <a:solidFill>
                  <a:srgbClr val="FFC000"/>
                </a:solidFill>
              </a:rPr>
              <a:t>According </a:t>
            </a:r>
            <a:r>
              <a:rPr sz="2400" spc="-140" dirty="0">
                <a:solidFill>
                  <a:srgbClr val="FFC000"/>
                </a:solidFill>
              </a:rPr>
              <a:t>to </a:t>
            </a:r>
            <a:r>
              <a:rPr sz="2400" spc="-185" dirty="0">
                <a:solidFill>
                  <a:srgbClr val="FFC000"/>
                </a:solidFill>
              </a:rPr>
              <a:t>Melton </a:t>
            </a:r>
            <a:r>
              <a:rPr sz="2400" spc="-95" dirty="0">
                <a:solidFill>
                  <a:srgbClr val="FFC000"/>
                </a:solidFill>
              </a:rPr>
              <a:t>et </a:t>
            </a:r>
            <a:r>
              <a:rPr sz="2400" spc="-120" dirty="0">
                <a:solidFill>
                  <a:srgbClr val="FFC000"/>
                </a:solidFill>
              </a:rPr>
              <a:t>al</a:t>
            </a:r>
            <a:r>
              <a:rPr sz="2400" spc="90" dirty="0">
                <a:solidFill>
                  <a:srgbClr val="FFC000"/>
                </a:solidFill>
              </a:rPr>
              <a:t> </a:t>
            </a:r>
            <a:r>
              <a:rPr sz="2400" dirty="0">
                <a:solidFill>
                  <a:srgbClr val="FFC000"/>
                </a:solidFill>
              </a:rPr>
              <a:t>(1991)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410094" y="1981200"/>
            <a:ext cx="8648306" cy="295252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6350">
              <a:lnSpc>
                <a:spcPts val="2380"/>
              </a:lnSpc>
              <a:spcBef>
                <a:spcPts val="390"/>
              </a:spcBef>
              <a:tabLst>
                <a:tab pos="1329690" algn="l"/>
                <a:tab pos="1677035" algn="l"/>
                <a:tab pos="1931670" algn="l"/>
                <a:tab pos="3478529" algn="l"/>
                <a:tab pos="4767580" algn="l"/>
                <a:tab pos="5577205" algn="l"/>
                <a:tab pos="6334760" algn="l"/>
              </a:tabLst>
            </a:pPr>
            <a:r>
              <a:rPr sz="2200" b="1" spc="-315" dirty="0">
                <a:solidFill>
                  <a:srgbClr val="00FF00"/>
                </a:solidFill>
                <a:latin typeface="Georgia"/>
                <a:cs typeface="Georgia"/>
              </a:rPr>
              <a:t>C</a:t>
            </a:r>
            <a:r>
              <a:rPr sz="2200" b="1" spc="-140" dirty="0">
                <a:solidFill>
                  <a:srgbClr val="00FF00"/>
                </a:solidFill>
                <a:latin typeface="Georgia"/>
                <a:cs typeface="Georgia"/>
              </a:rPr>
              <a:t>a</a:t>
            </a:r>
            <a:r>
              <a:rPr sz="2200" b="1" spc="-100" dirty="0">
                <a:solidFill>
                  <a:srgbClr val="00FF00"/>
                </a:solidFill>
                <a:latin typeface="Georgia"/>
                <a:cs typeface="Georgia"/>
              </a:rPr>
              <a:t>t</a:t>
            </a:r>
            <a:r>
              <a:rPr sz="2200" b="1" spc="-130" dirty="0">
                <a:solidFill>
                  <a:srgbClr val="00FF00"/>
                </a:solidFill>
                <a:latin typeface="Georgia"/>
                <a:cs typeface="Georgia"/>
              </a:rPr>
              <a:t>egor</a:t>
            </a:r>
            <a:r>
              <a:rPr sz="2200" b="1" spc="-75" dirty="0">
                <a:solidFill>
                  <a:srgbClr val="00FF00"/>
                </a:solidFill>
                <a:latin typeface="Georgia"/>
                <a:cs typeface="Georgia"/>
              </a:rPr>
              <a:t>y</a:t>
            </a:r>
            <a:r>
              <a:rPr sz="2200" b="1" dirty="0">
                <a:solidFill>
                  <a:srgbClr val="00FF00"/>
                </a:solidFill>
                <a:latin typeface="Georgia"/>
                <a:cs typeface="Georgia"/>
              </a:rPr>
              <a:t>	</a:t>
            </a:r>
            <a:r>
              <a:rPr sz="2200" b="1" spc="220" dirty="0">
                <a:solidFill>
                  <a:srgbClr val="00FF00"/>
                </a:solidFill>
                <a:latin typeface="Georgia"/>
                <a:cs typeface="Georgia"/>
              </a:rPr>
              <a:t>1</a:t>
            </a:r>
            <a:r>
              <a:rPr sz="2200" b="1" dirty="0">
                <a:solidFill>
                  <a:srgbClr val="00FF00"/>
                </a:solidFill>
                <a:latin typeface="Georgia"/>
                <a:cs typeface="Georgia"/>
              </a:rPr>
              <a:t>	</a:t>
            </a:r>
            <a:r>
              <a:rPr sz="2200" spc="-165" dirty="0">
                <a:solidFill>
                  <a:srgbClr val="FFFFFF"/>
                </a:solidFill>
                <a:latin typeface="DejaVu Serif"/>
                <a:cs typeface="DejaVu Serif"/>
              </a:rPr>
              <a:t>:</a:t>
            </a:r>
            <a:r>
              <a:rPr sz="2200" dirty="0">
                <a:solidFill>
                  <a:srgbClr val="FFFFFF"/>
                </a:solidFill>
                <a:latin typeface="DejaVu Serif"/>
                <a:cs typeface="DejaVu Serif"/>
              </a:rPr>
              <a:t>	</a:t>
            </a:r>
            <a:r>
              <a:rPr sz="2200" spc="-340" dirty="0">
                <a:solidFill>
                  <a:srgbClr val="FFFFFF"/>
                </a:solidFill>
                <a:latin typeface="DejaVu Serif"/>
                <a:cs typeface="DejaVu Serif"/>
              </a:rPr>
              <a:t>C</a:t>
            </a:r>
            <a:r>
              <a:rPr sz="2200" spc="-275" dirty="0">
                <a:solidFill>
                  <a:srgbClr val="FFFFFF"/>
                </a:solidFill>
                <a:latin typeface="DejaVu Serif"/>
                <a:cs typeface="DejaVu Serif"/>
              </a:rPr>
              <a:t>o</a:t>
            </a:r>
            <a:r>
              <a:rPr sz="2200" spc="-200" dirty="0">
                <a:solidFill>
                  <a:srgbClr val="FFFFFF"/>
                </a:solidFill>
                <a:latin typeface="DejaVu Serif"/>
                <a:cs typeface="DejaVu Serif"/>
              </a:rPr>
              <a:t>n</a:t>
            </a:r>
            <a:r>
              <a:rPr sz="2200" spc="-145" dirty="0">
                <a:solidFill>
                  <a:srgbClr val="FFFFFF"/>
                </a:solidFill>
                <a:latin typeface="DejaVu Serif"/>
                <a:cs typeface="DejaVu Serif"/>
              </a:rPr>
              <a:t>t</a:t>
            </a:r>
            <a:r>
              <a:rPr sz="2200" spc="-95" dirty="0">
                <a:solidFill>
                  <a:srgbClr val="FFFFFF"/>
                </a:solidFill>
                <a:latin typeface="DejaVu Serif"/>
                <a:cs typeface="DejaVu Serif"/>
              </a:rPr>
              <a:t>i</a:t>
            </a:r>
            <a:r>
              <a:rPr sz="2200" spc="-200" dirty="0">
                <a:solidFill>
                  <a:srgbClr val="FFFFFF"/>
                </a:solidFill>
                <a:latin typeface="DejaVu Serif"/>
                <a:cs typeface="DejaVu Serif"/>
              </a:rPr>
              <a:t>n</a:t>
            </a:r>
            <a:r>
              <a:rPr sz="2200" spc="-195" dirty="0">
                <a:solidFill>
                  <a:srgbClr val="FFFFFF"/>
                </a:solidFill>
                <a:latin typeface="DejaVu Serif"/>
                <a:cs typeface="DejaVu Serif"/>
              </a:rPr>
              <a:t>u</a:t>
            </a:r>
            <a:r>
              <a:rPr sz="2200" spc="-175" dirty="0">
                <a:solidFill>
                  <a:srgbClr val="FFFFFF"/>
                </a:solidFill>
                <a:latin typeface="DejaVu Serif"/>
                <a:cs typeface="DejaVu Serif"/>
              </a:rPr>
              <a:t>o</a:t>
            </a:r>
            <a:r>
              <a:rPr sz="2200" spc="-225" dirty="0">
                <a:solidFill>
                  <a:srgbClr val="FFFFFF"/>
                </a:solidFill>
                <a:latin typeface="DejaVu Serif"/>
                <a:cs typeface="DejaVu Serif"/>
              </a:rPr>
              <a:t>u</a:t>
            </a:r>
            <a:r>
              <a:rPr sz="2200" spc="-175" dirty="0">
                <a:solidFill>
                  <a:srgbClr val="FFFFFF"/>
                </a:solidFill>
                <a:latin typeface="DejaVu Serif"/>
                <a:cs typeface="DejaVu Serif"/>
              </a:rPr>
              <a:t>s</a:t>
            </a:r>
            <a:r>
              <a:rPr sz="2200" dirty="0">
                <a:solidFill>
                  <a:srgbClr val="FFFFFF"/>
                </a:solidFill>
                <a:latin typeface="DejaVu Serif"/>
                <a:cs typeface="DejaVu Serif"/>
              </a:rPr>
              <a:t>	</a:t>
            </a:r>
            <a:r>
              <a:rPr sz="2200" spc="-450" dirty="0">
                <a:solidFill>
                  <a:srgbClr val="FFFFFF"/>
                </a:solidFill>
                <a:latin typeface="DejaVu Serif"/>
                <a:cs typeface="DejaVu Serif"/>
              </a:rPr>
              <a:t>C</a:t>
            </a:r>
            <a:r>
              <a:rPr sz="2200" spc="-15" dirty="0">
                <a:solidFill>
                  <a:srgbClr val="FFFFFF"/>
                </a:solidFill>
                <a:latin typeface="DejaVu Serif"/>
                <a:cs typeface="DejaVu Serif"/>
              </a:rPr>
              <a:t>-</a:t>
            </a:r>
            <a:r>
              <a:rPr sz="2200" spc="-190" dirty="0">
                <a:solidFill>
                  <a:srgbClr val="FFFFFF"/>
                </a:solidFill>
                <a:latin typeface="DejaVu Serif"/>
                <a:cs typeface="DejaVu Serif"/>
              </a:rPr>
              <a:t>s</a:t>
            </a:r>
            <a:r>
              <a:rPr sz="2200" spc="-210" dirty="0">
                <a:solidFill>
                  <a:srgbClr val="FFFFFF"/>
                </a:solidFill>
                <a:latin typeface="DejaVu Serif"/>
                <a:cs typeface="DejaVu Serif"/>
              </a:rPr>
              <a:t>h</a:t>
            </a:r>
            <a:r>
              <a:rPr sz="2200" spc="-215" dirty="0">
                <a:solidFill>
                  <a:srgbClr val="FFFFFF"/>
                </a:solidFill>
                <a:latin typeface="DejaVu Serif"/>
                <a:cs typeface="DejaVu Serif"/>
              </a:rPr>
              <a:t>a</a:t>
            </a:r>
            <a:r>
              <a:rPr sz="2200" spc="-225" dirty="0">
                <a:solidFill>
                  <a:srgbClr val="FFFFFF"/>
                </a:solidFill>
                <a:latin typeface="DejaVu Serif"/>
                <a:cs typeface="DejaVu Serif"/>
              </a:rPr>
              <a:t>p</a:t>
            </a:r>
            <a:r>
              <a:rPr sz="2200" spc="-229" dirty="0">
                <a:solidFill>
                  <a:srgbClr val="FFFFFF"/>
                </a:solidFill>
                <a:latin typeface="DejaVu Serif"/>
                <a:cs typeface="DejaVu Serif"/>
              </a:rPr>
              <a:t>e</a:t>
            </a:r>
            <a:r>
              <a:rPr sz="2200" spc="-195" dirty="0">
                <a:solidFill>
                  <a:srgbClr val="FFFFFF"/>
                </a:solidFill>
                <a:latin typeface="DejaVu Serif"/>
                <a:cs typeface="DejaVu Serif"/>
              </a:rPr>
              <a:t>d</a:t>
            </a:r>
            <a:r>
              <a:rPr sz="2200" dirty="0">
                <a:solidFill>
                  <a:srgbClr val="FFFFFF"/>
                </a:solidFill>
                <a:latin typeface="DejaVu Serif"/>
                <a:cs typeface="DejaVu Serif"/>
              </a:rPr>
              <a:t>	</a:t>
            </a:r>
            <a:r>
              <a:rPr sz="2200" spc="-265" dirty="0">
                <a:solidFill>
                  <a:srgbClr val="FFFFFF"/>
                </a:solidFill>
                <a:latin typeface="DejaVu Serif"/>
                <a:cs typeface="DejaVu Serif"/>
              </a:rPr>
              <a:t>c</a:t>
            </a:r>
            <a:r>
              <a:rPr sz="2200" spc="-215" dirty="0">
                <a:solidFill>
                  <a:srgbClr val="FFFFFF"/>
                </a:solidFill>
                <a:latin typeface="DejaVu Serif"/>
                <a:cs typeface="DejaVu Serif"/>
              </a:rPr>
              <a:t>a</a:t>
            </a:r>
            <a:r>
              <a:rPr sz="2200" spc="-220" dirty="0">
                <a:solidFill>
                  <a:srgbClr val="FFFFFF"/>
                </a:solidFill>
                <a:latin typeface="DejaVu Serif"/>
                <a:cs typeface="DejaVu Serif"/>
              </a:rPr>
              <a:t>n</a:t>
            </a:r>
            <a:r>
              <a:rPr sz="2200" spc="-235" dirty="0">
                <a:solidFill>
                  <a:srgbClr val="FFFFFF"/>
                </a:solidFill>
                <a:latin typeface="DejaVu Serif"/>
                <a:cs typeface="DejaVu Serif"/>
              </a:rPr>
              <a:t>a</a:t>
            </a:r>
            <a:r>
              <a:rPr sz="2200" spc="-125" dirty="0">
                <a:solidFill>
                  <a:srgbClr val="FFFFFF"/>
                </a:solidFill>
                <a:latin typeface="DejaVu Serif"/>
                <a:cs typeface="DejaVu Serif"/>
              </a:rPr>
              <a:t>l</a:t>
            </a:r>
            <a:r>
              <a:rPr sz="2200" dirty="0">
                <a:solidFill>
                  <a:srgbClr val="FFFFFF"/>
                </a:solidFill>
                <a:latin typeface="DejaVu Serif"/>
                <a:cs typeface="DejaVu Serif"/>
              </a:rPr>
              <a:t>	</a:t>
            </a:r>
            <a:r>
              <a:rPr sz="2200" spc="-155" dirty="0">
                <a:solidFill>
                  <a:srgbClr val="FFFFFF"/>
                </a:solidFill>
                <a:latin typeface="DejaVu Serif"/>
                <a:cs typeface="DejaVu Serif"/>
              </a:rPr>
              <a:t>f</a:t>
            </a:r>
            <a:r>
              <a:rPr sz="2200" spc="-170" dirty="0">
                <a:solidFill>
                  <a:srgbClr val="FFFFFF"/>
                </a:solidFill>
                <a:latin typeface="DejaVu Serif"/>
                <a:cs typeface="DejaVu Serif"/>
              </a:rPr>
              <a:t>r</a:t>
            </a:r>
            <a:r>
              <a:rPr sz="2200" spc="-160" dirty="0">
                <a:solidFill>
                  <a:srgbClr val="FFFFFF"/>
                </a:solidFill>
                <a:latin typeface="DejaVu Serif"/>
                <a:cs typeface="DejaVu Serif"/>
              </a:rPr>
              <a:t>o</a:t>
            </a:r>
            <a:r>
              <a:rPr sz="2200" spc="-260" dirty="0">
                <a:solidFill>
                  <a:srgbClr val="FFFFFF"/>
                </a:solidFill>
                <a:latin typeface="DejaVu Serif"/>
                <a:cs typeface="DejaVu Serif"/>
              </a:rPr>
              <a:t>m</a:t>
            </a:r>
            <a:r>
              <a:rPr sz="2200" dirty="0">
                <a:solidFill>
                  <a:srgbClr val="FFFFFF"/>
                </a:solidFill>
                <a:latin typeface="DejaVu Serif"/>
                <a:cs typeface="DejaVu Serif"/>
              </a:rPr>
              <a:t>	</a:t>
            </a:r>
            <a:r>
              <a:rPr sz="2200" spc="-190" dirty="0">
                <a:solidFill>
                  <a:srgbClr val="FFFFFF"/>
                </a:solidFill>
                <a:latin typeface="DejaVu Serif"/>
                <a:cs typeface="DejaVu Serif"/>
              </a:rPr>
              <a:t>p</a:t>
            </a:r>
            <a:r>
              <a:rPr sz="2200" spc="-215" dirty="0">
                <a:solidFill>
                  <a:srgbClr val="FFFFFF"/>
                </a:solidFill>
                <a:latin typeface="DejaVu Serif"/>
                <a:cs typeface="DejaVu Serif"/>
              </a:rPr>
              <a:t>u</a:t>
            </a:r>
            <a:r>
              <a:rPr sz="2200" spc="-105" dirty="0">
                <a:solidFill>
                  <a:srgbClr val="FFFFFF"/>
                </a:solidFill>
                <a:latin typeface="DejaVu Serif"/>
                <a:cs typeface="DejaVu Serif"/>
              </a:rPr>
              <a:t>l</a:t>
            </a:r>
            <a:r>
              <a:rPr sz="2200" spc="-125" dirty="0">
                <a:solidFill>
                  <a:srgbClr val="FFFFFF"/>
                </a:solidFill>
                <a:latin typeface="DejaVu Serif"/>
                <a:cs typeface="DejaVu Serif"/>
              </a:rPr>
              <a:t>p  </a:t>
            </a:r>
            <a:r>
              <a:rPr sz="2200" spc="-225" dirty="0">
                <a:solidFill>
                  <a:srgbClr val="FFFFFF"/>
                </a:solidFill>
                <a:latin typeface="DejaVu Serif"/>
                <a:cs typeface="DejaVu Serif"/>
              </a:rPr>
              <a:t>chamber </a:t>
            </a:r>
            <a:r>
              <a:rPr sz="2200" spc="-165" dirty="0">
                <a:solidFill>
                  <a:srgbClr val="FFFFFF"/>
                </a:solidFill>
                <a:latin typeface="DejaVu Serif"/>
                <a:cs typeface="DejaVu Serif"/>
              </a:rPr>
              <a:t>to</a:t>
            </a:r>
            <a:r>
              <a:rPr sz="2200" spc="-175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2200" spc="-220" dirty="0">
                <a:solidFill>
                  <a:srgbClr val="FFFFFF"/>
                </a:solidFill>
                <a:latin typeface="DejaVu Serif"/>
                <a:cs typeface="DejaVu Serif"/>
              </a:rPr>
              <a:t>apex</a:t>
            </a:r>
            <a:endParaRPr sz="22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 marR="5080">
              <a:lnSpc>
                <a:spcPts val="2380"/>
              </a:lnSpc>
            </a:pPr>
            <a:r>
              <a:rPr sz="2200" b="1" spc="-145" dirty="0">
                <a:solidFill>
                  <a:srgbClr val="00FF00"/>
                </a:solidFill>
                <a:latin typeface="Georgia"/>
                <a:cs typeface="Georgia"/>
              </a:rPr>
              <a:t>Category </a:t>
            </a:r>
            <a:r>
              <a:rPr sz="2200" b="1" spc="-80" dirty="0">
                <a:solidFill>
                  <a:srgbClr val="00FF00"/>
                </a:solidFill>
                <a:latin typeface="Georgia"/>
                <a:cs typeface="Georgia"/>
              </a:rPr>
              <a:t>2 </a:t>
            </a:r>
            <a:r>
              <a:rPr sz="2200" spc="-165" dirty="0">
                <a:solidFill>
                  <a:srgbClr val="FFFFFF"/>
                </a:solidFill>
                <a:latin typeface="DejaVu Serif"/>
                <a:cs typeface="DejaVu Serif"/>
              </a:rPr>
              <a:t>: </a:t>
            </a:r>
            <a:r>
              <a:rPr sz="2200" spc="-265" dirty="0">
                <a:solidFill>
                  <a:srgbClr val="FFFFFF"/>
                </a:solidFill>
                <a:latin typeface="DejaVu Serif"/>
                <a:cs typeface="DejaVu Serif"/>
              </a:rPr>
              <a:t>One </a:t>
            </a:r>
            <a:r>
              <a:rPr sz="2200" spc="-210" dirty="0">
                <a:solidFill>
                  <a:srgbClr val="FFFFFF"/>
                </a:solidFill>
                <a:latin typeface="DejaVu Serif"/>
                <a:cs typeface="DejaVu Serif"/>
              </a:rPr>
              <a:t>canal </a:t>
            </a:r>
            <a:r>
              <a:rPr sz="2200" spc="-220" dirty="0">
                <a:solidFill>
                  <a:srgbClr val="FFFFFF"/>
                </a:solidFill>
                <a:latin typeface="DejaVu Serif"/>
                <a:cs typeface="DejaVu Serif"/>
              </a:rPr>
              <a:t>was </a:t>
            </a:r>
            <a:r>
              <a:rPr sz="2200" spc="-204" dirty="0">
                <a:solidFill>
                  <a:srgbClr val="FFFFFF"/>
                </a:solidFill>
                <a:latin typeface="DejaVu Serif"/>
                <a:cs typeface="DejaVu Serif"/>
              </a:rPr>
              <a:t>separated </a:t>
            </a:r>
            <a:r>
              <a:rPr sz="2200" spc="-190" dirty="0">
                <a:solidFill>
                  <a:srgbClr val="FFFFFF"/>
                </a:solidFill>
                <a:latin typeface="DejaVu Serif"/>
                <a:cs typeface="DejaVu Serif"/>
              </a:rPr>
              <a:t>by </a:t>
            </a:r>
            <a:r>
              <a:rPr sz="2200" spc="-170" dirty="0">
                <a:solidFill>
                  <a:srgbClr val="FFFFFF"/>
                </a:solidFill>
                <a:latin typeface="DejaVu Serif"/>
                <a:cs typeface="DejaVu Serif"/>
              </a:rPr>
              <a:t>dentin </a:t>
            </a:r>
            <a:r>
              <a:rPr sz="2200" spc="-185" dirty="0">
                <a:solidFill>
                  <a:srgbClr val="FFFFFF"/>
                </a:solidFill>
                <a:latin typeface="DejaVu Serif"/>
                <a:cs typeface="DejaVu Serif"/>
              </a:rPr>
              <a:t>from </a:t>
            </a:r>
            <a:r>
              <a:rPr sz="2200" spc="-190">
                <a:solidFill>
                  <a:srgbClr val="FFFFFF"/>
                </a:solidFill>
                <a:latin typeface="DejaVu Serif"/>
                <a:cs typeface="DejaVu Serif"/>
              </a:rPr>
              <a:t>the  </a:t>
            </a:r>
            <a:r>
              <a:rPr sz="2200" spc="-215" smtClean="0">
                <a:solidFill>
                  <a:srgbClr val="FFFFFF"/>
                </a:solidFill>
                <a:latin typeface="DejaVu Serif"/>
                <a:cs typeface="DejaVu Serif"/>
              </a:rPr>
              <a:t>C</a:t>
            </a:r>
            <a:r>
              <a:rPr lang="en-US" sz="2200" spc="-215" dirty="0" smtClean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2200" spc="-215" smtClean="0">
                <a:solidFill>
                  <a:srgbClr val="FFFFFF"/>
                </a:solidFill>
                <a:latin typeface="DejaVu Serif"/>
                <a:cs typeface="DejaVu Serif"/>
              </a:rPr>
              <a:t>-</a:t>
            </a:r>
            <a:r>
              <a:rPr sz="2200" spc="-215">
                <a:solidFill>
                  <a:srgbClr val="FFFFFF"/>
                </a:solidFill>
                <a:latin typeface="DejaVu Serif"/>
                <a:cs typeface="DejaVu Serif"/>
              </a:rPr>
              <a:t>shaped </a:t>
            </a:r>
            <a:r>
              <a:rPr sz="2200" spc="-190" smtClean="0">
                <a:solidFill>
                  <a:srgbClr val="FFFFFF"/>
                </a:solidFill>
                <a:latin typeface="DejaVu Serif"/>
                <a:cs typeface="DejaVu Serif"/>
              </a:rPr>
              <a:t>canal</a:t>
            </a:r>
            <a:r>
              <a:rPr lang="en-US" sz="2200" spc="-190" dirty="0" smtClean="0">
                <a:solidFill>
                  <a:srgbClr val="FFFFFF"/>
                </a:solidFill>
                <a:latin typeface="DejaVu Serif"/>
                <a:cs typeface="DejaVu Serif"/>
              </a:rPr>
              <a:t>  </a:t>
            </a:r>
            <a:r>
              <a:rPr sz="2200" spc="-190" smtClean="0">
                <a:solidFill>
                  <a:srgbClr val="FFFFFF"/>
                </a:solidFill>
                <a:latin typeface="DejaVu Serif"/>
                <a:cs typeface="DejaVu Serif"/>
              </a:rPr>
              <a:t>(</a:t>
            </a:r>
            <a:r>
              <a:rPr sz="2200" spc="-190" dirty="0">
                <a:solidFill>
                  <a:srgbClr val="FFFFFF"/>
                </a:solidFill>
                <a:latin typeface="DejaVu Serif"/>
                <a:cs typeface="DejaVu Serif"/>
              </a:rPr>
              <a:t>semi</a:t>
            </a:r>
            <a:r>
              <a:rPr sz="2200" spc="-165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2200" spc="-155" dirty="0">
                <a:solidFill>
                  <a:srgbClr val="FFFFFF"/>
                </a:solidFill>
                <a:latin typeface="DejaVu Serif"/>
                <a:cs typeface="DejaVu Serif"/>
              </a:rPr>
              <a:t>colon)</a:t>
            </a:r>
            <a:endParaRPr sz="22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 marR="9525">
              <a:lnSpc>
                <a:spcPts val="2380"/>
              </a:lnSpc>
            </a:pPr>
            <a:r>
              <a:rPr sz="2200" b="1" spc="-145" dirty="0">
                <a:solidFill>
                  <a:srgbClr val="00FF00"/>
                </a:solidFill>
                <a:latin typeface="Georgia"/>
                <a:cs typeface="Georgia"/>
              </a:rPr>
              <a:t>Category </a:t>
            </a:r>
            <a:r>
              <a:rPr sz="2200" b="1" spc="-75" dirty="0">
                <a:solidFill>
                  <a:srgbClr val="00FF00"/>
                </a:solidFill>
                <a:latin typeface="Georgia"/>
                <a:cs typeface="Georgia"/>
              </a:rPr>
              <a:t>3 </a:t>
            </a:r>
            <a:r>
              <a:rPr sz="2200" spc="-165" dirty="0">
                <a:solidFill>
                  <a:srgbClr val="FFFFFF"/>
                </a:solidFill>
                <a:latin typeface="DejaVu Serif"/>
                <a:cs typeface="DejaVu Serif"/>
              </a:rPr>
              <a:t>: </a:t>
            </a:r>
            <a:r>
              <a:rPr sz="2200" spc="-215" dirty="0">
                <a:solidFill>
                  <a:srgbClr val="FFFFFF"/>
                </a:solidFill>
                <a:latin typeface="DejaVu Serif"/>
                <a:cs typeface="DejaVu Serif"/>
              </a:rPr>
              <a:t>C-shaped </a:t>
            </a:r>
            <a:r>
              <a:rPr sz="2200" spc="-165" dirty="0">
                <a:solidFill>
                  <a:srgbClr val="FFFFFF"/>
                </a:solidFill>
                <a:latin typeface="DejaVu Serif"/>
                <a:cs typeface="DejaVu Serif"/>
              </a:rPr>
              <a:t>orifice </a:t>
            </a:r>
            <a:r>
              <a:rPr sz="2200" spc="-160" dirty="0">
                <a:solidFill>
                  <a:srgbClr val="FFFFFF"/>
                </a:solidFill>
                <a:latin typeface="DejaVu Serif"/>
                <a:cs typeface="DejaVu Serif"/>
              </a:rPr>
              <a:t>with </a:t>
            </a:r>
            <a:r>
              <a:rPr sz="2200" spc="-185" dirty="0">
                <a:solidFill>
                  <a:srgbClr val="FFFFFF"/>
                </a:solidFill>
                <a:latin typeface="DejaVu Serif"/>
                <a:cs typeface="DejaVu Serif"/>
              </a:rPr>
              <a:t>2 </a:t>
            </a:r>
            <a:r>
              <a:rPr sz="2200" spc="-150" dirty="0">
                <a:solidFill>
                  <a:srgbClr val="FFFFFF"/>
                </a:solidFill>
                <a:latin typeface="DejaVu Serif"/>
                <a:cs typeface="DejaVu Serif"/>
              </a:rPr>
              <a:t>or </a:t>
            </a:r>
            <a:r>
              <a:rPr sz="2200" spc="-210" dirty="0">
                <a:solidFill>
                  <a:srgbClr val="FFFFFF"/>
                </a:solidFill>
                <a:latin typeface="DejaVu Serif"/>
                <a:cs typeface="DejaVu Serif"/>
              </a:rPr>
              <a:t>more </a:t>
            </a:r>
            <a:r>
              <a:rPr sz="2200" spc="-160" dirty="0">
                <a:solidFill>
                  <a:srgbClr val="FFFFFF"/>
                </a:solidFill>
                <a:latin typeface="DejaVu Serif"/>
                <a:cs typeface="DejaVu Serif"/>
              </a:rPr>
              <a:t>distinct </a:t>
            </a:r>
            <a:r>
              <a:rPr sz="2200" spc="-215" dirty="0">
                <a:solidFill>
                  <a:srgbClr val="FFFFFF"/>
                </a:solidFill>
                <a:latin typeface="DejaVu Serif"/>
                <a:cs typeface="DejaVu Serif"/>
              </a:rPr>
              <a:t>and  </a:t>
            </a:r>
            <a:r>
              <a:rPr sz="2200" spc="-210" dirty="0">
                <a:solidFill>
                  <a:srgbClr val="FFFFFF"/>
                </a:solidFill>
                <a:latin typeface="DejaVu Serif"/>
                <a:cs typeface="DejaVu Serif"/>
              </a:rPr>
              <a:t>separate</a:t>
            </a:r>
            <a:r>
              <a:rPr sz="2200" spc="-180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2200" spc="-210" dirty="0">
                <a:solidFill>
                  <a:srgbClr val="FFFFFF"/>
                </a:solidFill>
                <a:latin typeface="DejaVu Serif"/>
                <a:cs typeface="DejaVu Serif"/>
              </a:rPr>
              <a:t>canals</a:t>
            </a:r>
            <a:endParaRPr sz="2200">
              <a:latin typeface="DejaVu Serif"/>
              <a:cs typeface="DejaVu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10800" y="1752600"/>
            <a:ext cx="1981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58400" y="3352800"/>
            <a:ext cx="2133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34600" y="4800600"/>
            <a:ext cx="2057400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8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23</a:t>
            </a:fld>
            <a:endParaRPr spc="-15" dirty="0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4819" y="4"/>
            <a:ext cx="1097127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2516" y="2822537"/>
            <a:ext cx="77774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0" dirty="0">
                <a:solidFill>
                  <a:srgbClr val="FFFF00"/>
                </a:solidFill>
              </a:rPr>
              <a:t>CLASSIFICATION </a:t>
            </a:r>
            <a:r>
              <a:rPr sz="3200" spc="-390" dirty="0">
                <a:solidFill>
                  <a:srgbClr val="FFFF00"/>
                </a:solidFill>
              </a:rPr>
              <a:t>OF </a:t>
            </a:r>
            <a:r>
              <a:rPr sz="3200" spc="-380" dirty="0">
                <a:solidFill>
                  <a:srgbClr val="FFFF00"/>
                </a:solidFill>
              </a:rPr>
              <a:t>ROOT </a:t>
            </a:r>
            <a:r>
              <a:rPr sz="3200" spc="-430" dirty="0">
                <a:solidFill>
                  <a:srgbClr val="FFFF00"/>
                </a:solidFill>
              </a:rPr>
              <a:t>CANAL</a:t>
            </a:r>
            <a:r>
              <a:rPr sz="3200" spc="-190" dirty="0">
                <a:solidFill>
                  <a:srgbClr val="FFFF00"/>
                </a:solidFill>
              </a:rPr>
              <a:t> </a:t>
            </a:r>
            <a:r>
              <a:rPr sz="3200" spc="-430" dirty="0">
                <a:solidFill>
                  <a:srgbClr val="FFFF00"/>
                </a:solidFill>
              </a:rPr>
              <a:t>SYSTEM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877745" y="6460475"/>
            <a:ext cx="1657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6" y="343919"/>
            <a:ext cx="643794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204" dirty="0" smtClean="0"/>
              <a:t>ACCORDING </a:t>
            </a:r>
            <a:r>
              <a:rPr lang="en-US" spc="-160" dirty="0" smtClean="0"/>
              <a:t>TO</a:t>
            </a:r>
            <a:r>
              <a:rPr lang="en-US" spc="-55" dirty="0" smtClean="0"/>
              <a:t> </a:t>
            </a:r>
            <a:r>
              <a:rPr lang="en-US" spc="-250" dirty="0" smtClean="0"/>
              <a:t>WEINE</a:t>
            </a:r>
            <a:endParaRPr lang="en-US" spc="-250" dirty="0"/>
          </a:p>
        </p:txBody>
      </p:sp>
      <p:sp>
        <p:nvSpPr>
          <p:cNvPr id="3" name="object 3"/>
          <p:cNvSpPr/>
          <p:nvPr/>
        </p:nvSpPr>
        <p:spPr>
          <a:xfrm>
            <a:off x="2513079" y="1752600"/>
            <a:ext cx="8548116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1506" y="5740400"/>
            <a:ext cx="89281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5" dirty="0">
                <a:solidFill>
                  <a:srgbClr val="FFFF00"/>
                </a:solidFill>
                <a:latin typeface="Georgia"/>
                <a:cs typeface="Georgia"/>
              </a:rPr>
              <a:t>Type</a:t>
            </a:r>
            <a:r>
              <a:rPr sz="2400" b="1" spc="-15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b="1" spc="-235" dirty="0">
                <a:solidFill>
                  <a:srgbClr val="FFFF00"/>
                </a:solidFill>
                <a:latin typeface="Georgia"/>
                <a:cs typeface="Georgia"/>
              </a:rPr>
              <a:t>I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8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25</a:t>
            </a:fld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5327969" y="5738266"/>
            <a:ext cx="99949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5" dirty="0">
                <a:solidFill>
                  <a:srgbClr val="FFFF00"/>
                </a:solidFill>
                <a:latin typeface="Georgia"/>
                <a:cs typeface="Georgia"/>
              </a:rPr>
              <a:t>Type</a:t>
            </a:r>
            <a:r>
              <a:rPr sz="2400" b="1" spc="-15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b="1" spc="-235" dirty="0">
                <a:solidFill>
                  <a:srgbClr val="FFFF00"/>
                </a:solidFill>
                <a:latin typeface="Georgia"/>
                <a:cs typeface="Georgia"/>
              </a:rPr>
              <a:t>II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2989" y="5738266"/>
            <a:ext cx="11061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5" dirty="0">
                <a:solidFill>
                  <a:srgbClr val="FFFF00"/>
                </a:solidFill>
                <a:latin typeface="Georgia"/>
                <a:cs typeface="Georgia"/>
              </a:rPr>
              <a:t>Type</a:t>
            </a:r>
            <a:r>
              <a:rPr sz="2400" b="1" spc="-14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b="1" spc="-235" dirty="0">
                <a:solidFill>
                  <a:srgbClr val="FFFF00"/>
                </a:solidFill>
                <a:latin typeface="Georgia"/>
                <a:cs typeface="Georgia"/>
              </a:rPr>
              <a:t>III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20492" y="5738266"/>
            <a:ext cx="10864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5" dirty="0">
                <a:solidFill>
                  <a:srgbClr val="FFFF00"/>
                </a:solidFill>
                <a:latin typeface="Georgia"/>
                <a:cs typeface="Georgia"/>
              </a:rPr>
              <a:t>Type</a:t>
            </a:r>
            <a:r>
              <a:rPr sz="2400" b="1" spc="-15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b="1" spc="-270" dirty="0">
                <a:solidFill>
                  <a:srgbClr val="FFFF00"/>
                </a:solidFill>
                <a:latin typeface="Georgia"/>
                <a:cs typeface="Georgia"/>
              </a:rPr>
              <a:t>IV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56" y="6383239"/>
            <a:ext cx="456565" cy="416559"/>
          </a:xfrm>
          <a:custGeom>
            <a:avLst/>
            <a:gdLst/>
            <a:ahLst/>
            <a:cxnLst/>
            <a:rect l="l" t="t" r="r" b="b"/>
            <a:pathLst>
              <a:path w="456565" h="416559">
                <a:moveTo>
                  <a:pt x="284935" y="0"/>
                </a:moveTo>
                <a:lnTo>
                  <a:pt x="236236" y="1219"/>
                </a:lnTo>
                <a:lnTo>
                  <a:pt x="188895" y="12662"/>
                </a:lnTo>
                <a:lnTo>
                  <a:pt x="145465" y="34529"/>
                </a:lnTo>
                <a:lnTo>
                  <a:pt x="110691" y="64929"/>
                </a:lnTo>
                <a:lnTo>
                  <a:pt x="87761" y="100452"/>
                </a:lnTo>
                <a:lnTo>
                  <a:pt x="76923" y="139023"/>
                </a:lnTo>
                <a:lnTo>
                  <a:pt x="78426" y="178567"/>
                </a:lnTo>
                <a:lnTo>
                  <a:pt x="92517" y="217008"/>
                </a:lnTo>
                <a:lnTo>
                  <a:pt x="119443" y="252271"/>
                </a:lnTo>
                <a:lnTo>
                  <a:pt x="0" y="416101"/>
                </a:lnTo>
                <a:lnTo>
                  <a:pt x="175501" y="289850"/>
                </a:lnTo>
                <a:lnTo>
                  <a:pt x="355888" y="289850"/>
                </a:lnTo>
                <a:lnTo>
                  <a:pt x="387591" y="273404"/>
                </a:lnTo>
                <a:lnTo>
                  <a:pt x="422371" y="243004"/>
                </a:lnTo>
                <a:lnTo>
                  <a:pt x="445304" y="207481"/>
                </a:lnTo>
                <a:lnTo>
                  <a:pt x="456142" y="168909"/>
                </a:lnTo>
                <a:lnTo>
                  <a:pt x="454638" y="129366"/>
                </a:lnTo>
                <a:lnTo>
                  <a:pt x="440545" y="90925"/>
                </a:lnTo>
                <a:lnTo>
                  <a:pt x="413613" y="55662"/>
                </a:lnTo>
                <a:lnTo>
                  <a:pt x="376179" y="27422"/>
                </a:lnTo>
                <a:lnTo>
                  <a:pt x="332435" y="8801"/>
                </a:lnTo>
                <a:lnTo>
                  <a:pt x="284935" y="0"/>
                </a:lnTo>
                <a:close/>
              </a:path>
              <a:path w="456565" h="416559">
                <a:moveTo>
                  <a:pt x="355888" y="289850"/>
                </a:moveTo>
                <a:lnTo>
                  <a:pt x="175501" y="289850"/>
                </a:lnTo>
                <a:lnTo>
                  <a:pt x="218000" y="303554"/>
                </a:lnTo>
                <a:lnTo>
                  <a:pt x="262362" y="308614"/>
                </a:lnTo>
                <a:lnTo>
                  <a:pt x="306682" y="305178"/>
                </a:lnTo>
                <a:lnTo>
                  <a:pt x="349060" y="293392"/>
                </a:lnTo>
                <a:lnTo>
                  <a:pt x="355888" y="289850"/>
                </a:lnTo>
                <a:close/>
              </a:path>
            </a:pathLst>
          </a:custGeom>
          <a:solidFill>
            <a:srgbClr val="F4D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356" y="6383239"/>
            <a:ext cx="456565" cy="416559"/>
          </a:xfrm>
          <a:custGeom>
            <a:avLst/>
            <a:gdLst/>
            <a:ahLst/>
            <a:cxnLst/>
            <a:rect l="l" t="t" r="r" b="b"/>
            <a:pathLst>
              <a:path w="456565" h="416559">
                <a:moveTo>
                  <a:pt x="0" y="416101"/>
                </a:moveTo>
                <a:lnTo>
                  <a:pt x="119443" y="252271"/>
                </a:lnTo>
                <a:lnTo>
                  <a:pt x="92517" y="217008"/>
                </a:lnTo>
                <a:lnTo>
                  <a:pt x="78426" y="178567"/>
                </a:lnTo>
                <a:lnTo>
                  <a:pt x="76923" y="139023"/>
                </a:lnTo>
                <a:lnTo>
                  <a:pt x="87761" y="100452"/>
                </a:lnTo>
                <a:lnTo>
                  <a:pt x="110691" y="64929"/>
                </a:lnTo>
                <a:lnTo>
                  <a:pt x="145465" y="34529"/>
                </a:lnTo>
                <a:lnTo>
                  <a:pt x="188895" y="12662"/>
                </a:lnTo>
                <a:lnTo>
                  <a:pt x="236236" y="1219"/>
                </a:lnTo>
                <a:lnTo>
                  <a:pt x="284935" y="0"/>
                </a:lnTo>
                <a:lnTo>
                  <a:pt x="332435" y="8801"/>
                </a:lnTo>
                <a:lnTo>
                  <a:pt x="376179" y="27422"/>
                </a:lnTo>
                <a:lnTo>
                  <a:pt x="413613" y="55662"/>
                </a:lnTo>
                <a:lnTo>
                  <a:pt x="440545" y="90925"/>
                </a:lnTo>
                <a:lnTo>
                  <a:pt x="454638" y="129366"/>
                </a:lnTo>
                <a:lnTo>
                  <a:pt x="456142" y="168909"/>
                </a:lnTo>
                <a:lnTo>
                  <a:pt x="445304" y="207481"/>
                </a:lnTo>
                <a:lnTo>
                  <a:pt x="422371" y="243004"/>
                </a:lnTo>
                <a:lnTo>
                  <a:pt x="387591" y="273404"/>
                </a:lnTo>
                <a:lnTo>
                  <a:pt x="349060" y="293392"/>
                </a:lnTo>
                <a:lnTo>
                  <a:pt x="306682" y="305178"/>
                </a:lnTo>
                <a:lnTo>
                  <a:pt x="262362" y="308614"/>
                </a:lnTo>
                <a:lnTo>
                  <a:pt x="218000" y="303554"/>
                </a:lnTo>
                <a:lnTo>
                  <a:pt x="175501" y="289850"/>
                </a:lnTo>
                <a:lnTo>
                  <a:pt x="0" y="416101"/>
                </a:lnTo>
                <a:close/>
              </a:path>
            </a:pathLst>
          </a:custGeom>
          <a:ln w="12192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10653" y="343919"/>
            <a:ext cx="971454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204" dirty="0" smtClean="0"/>
              <a:t>ACCORDING </a:t>
            </a:r>
            <a:r>
              <a:rPr lang="en-US" spc="-160" dirty="0" smtClean="0"/>
              <a:t>TO</a:t>
            </a:r>
            <a:r>
              <a:rPr lang="en-US" spc="-50" dirty="0" smtClean="0"/>
              <a:t> </a:t>
            </a:r>
            <a:r>
              <a:rPr lang="en-US" spc="-210" dirty="0" smtClean="0"/>
              <a:t>VERTUCCI</a:t>
            </a:r>
            <a:endParaRPr lang="en-US" spc="-210" dirty="0"/>
          </a:p>
        </p:txBody>
      </p:sp>
      <p:sp>
        <p:nvSpPr>
          <p:cNvPr id="5" name="object 5"/>
          <p:cNvSpPr/>
          <p:nvPr/>
        </p:nvSpPr>
        <p:spPr>
          <a:xfrm>
            <a:off x="2534415" y="1239011"/>
            <a:ext cx="8225015" cy="5113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8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26</a:t>
            </a:fld>
            <a:endParaRPr spc="-1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56" y="6383239"/>
            <a:ext cx="456565" cy="416559"/>
          </a:xfrm>
          <a:custGeom>
            <a:avLst/>
            <a:gdLst/>
            <a:ahLst/>
            <a:cxnLst/>
            <a:rect l="l" t="t" r="r" b="b"/>
            <a:pathLst>
              <a:path w="456565" h="416559">
                <a:moveTo>
                  <a:pt x="284935" y="0"/>
                </a:moveTo>
                <a:lnTo>
                  <a:pt x="236236" y="1219"/>
                </a:lnTo>
                <a:lnTo>
                  <a:pt x="188895" y="12662"/>
                </a:lnTo>
                <a:lnTo>
                  <a:pt x="145465" y="34529"/>
                </a:lnTo>
                <a:lnTo>
                  <a:pt x="110691" y="64929"/>
                </a:lnTo>
                <a:lnTo>
                  <a:pt x="87761" y="100452"/>
                </a:lnTo>
                <a:lnTo>
                  <a:pt x="76923" y="139023"/>
                </a:lnTo>
                <a:lnTo>
                  <a:pt x="78426" y="178567"/>
                </a:lnTo>
                <a:lnTo>
                  <a:pt x="92517" y="217008"/>
                </a:lnTo>
                <a:lnTo>
                  <a:pt x="119443" y="252271"/>
                </a:lnTo>
                <a:lnTo>
                  <a:pt x="0" y="416101"/>
                </a:lnTo>
                <a:lnTo>
                  <a:pt x="175501" y="289850"/>
                </a:lnTo>
                <a:lnTo>
                  <a:pt x="355888" y="289850"/>
                </a:lnTo>
                <a:lnTo>
                  <a:pt x="387591" y="273404"/>
                </a:lnTo>
                <a:lnTo>
                  <a:pt x="422371" y="243004"/>
                </a:lnTo>
                <a:lnTo>
                  <a:pt x="445304" y="207481"/>
                </a:lnTo>
                <a:lnTo>
                  <a:pt x="456142" y="168909"/>
                </a:lnTo>
                <a:lnTo>
                  <a:pt x="454638" y="129366"/>
                </a:lnTo>
                <a:lnTo>
                  <a:pt x="440545" y="90925"/>
                </a:lnTo>
                <a:lnTo>
                  <a:pt x="413613" y="55662"/>
                </a:lnTo>
                <a:lnTo>
                  <a:pt x="376179" y="27422"/>
                </a:lnTo>
                <a:lnTo>
                  <a:pt x="332435" y="8801"/>
                </a:lnTo>
                <a:lnTo>
                  <a:pt x="284935" y="0"/>
                </a:lnTo>
                <a:close/>
              </a:path>
              <a:path w="456565" h="416559">
                <a:moveTo>
                  <a:pt x="355888" y="289850"/>
                </a:moveTo>
                <a:lnTo>
                  <a:pt x="175501" y="289850"/>
                </a:lnTo>
                <a:lnTo>
                  <a:pt x="218000" y="303554"/>
                </a:lnTo>
                <a:lnTo>
                  <a:pt x="262362" y="308614"/>
                </a:lnTo>
                <a:lnTo>
                  <a:pt x="306682" y="305178"/>
                </a:lnTo>
                <a:lnTo>
                  <a:pt x="349060" y="293392"/>
                </a:lnTo>
                <a:lnTo>
                  <a:pt x="355888" y="289850"/>
                </a:lnTo>
                <a:close/>
              </a:path>
            </a:pathLst>
          </a:custGeom>
          <a:solidFill>
            <a:srgbClr val="F4D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356" y="6383239"/>
            <a:ext cx="456565" cy="416559"/>
          </a:xfrm>
          <a:custGeom>
            <a:avLst/>
            <a:gdLst/>
            <a:ahLst/>
            <a:cxnLst/>
            <a:rect l="l" t="t" r="r" b="b"/>
            <a:pathLst>
              <a:path w="456565" h="416559">
                <a:moveTo>
                  <a:pt x="0" y="416101"/>
                </a:moveTo>
                <a:lnTo>
                  <a:pt x="119443" y="252271"/>
                </a:lnTo>
                <a:lnTo>
                  <a:pt x="92517" y="217008"/>
                </a:lnTo>
                <a:lnTo>
                  <a:pt x="78426" y="178567"/>
                </a:lnTo>
                <a:lnTo>
                  <a:pt x="76923" y="139023"/>
                </a:lnTo>
                <a:lnTo>
                  <a:pt x="87761" y="100452"/>
                </a:lnTo>
                <a:lnTo>
                  <a:pt x="110691" y="64929"/>
                </a:lnTo>
                <a:lnTo>
                  <a:pt x="145465" y="34529"/>
                </a:lnTo>
                <a:lnTo>
                  <a:pt x="188895" y="12662"/>
                </a:lnTo>
                <a:lnTo>
                  <a:pt x="236236" y="1219"/>
                </a:lnTo>
                <a:lnTo>
                  <a:pt x="284935" y="0"/>
                </a:lnTo>
                <a:lnTo>
                  <a:pt x="332435" y="8801"/>
                </a:lnTo>
                <a:lnTo>
                  <a:pt x="376179" y="27422"/>
                </a:lnTo>
                <a:lnTo>
                  <a:pt x="413613" y="55662"/>
                </a:lnTo>
                <a:lnTo>
                  <a:pt x="440545" y="90925"/>
                </a:lnTo>
                <a:lnTo>
                  <a:pt x="454638" y="129366"/>
                </a:lnTo>
                <a:lnTo>
                  <a:pt x="456142" y="168909"/>
                </a:lnTo>
                <a:lnTo>
                  <a:pt x="445304" y="207481"/>
                </a:lnTo>
                <a:lnTo>
                  <a:pt x="422371" y="243004"/>
                </a:lnTo>
                <a:lnTo>
                  <a:pt x="387591" y="273404"/>
                </a:lnTo>
                <a:lnTo>
                  <a:pt x="349060" y="293392"/>
                </a:lnTo>
                <a:lnTo>
                  <a:pt x="306682" y="305178"/>
                </a:lnTo>
                <a:lnTo>
                  <a:pt x="262362" y="308614"/>
                </a:lnTo>
                <a:lnTo>
                  <a:pt x="218000" y="303554"/>
                </a:lnTo>
                <a:lnTo>
                  <a:pt x="175501" y="289850"/>
                </a:lnTo>
                <a:lnTo>
                  <a:pt x="0" y="416101"/>
                </a:lnTo>
                <a:close/>
              </a:path>
            </a:pathLst>
          </a:custGeom>
          <a:ln w="12192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10652" y="343919"/>
            <a:ext cx="986694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204" dirty="0" smtClean="0"/>
              <a:t>ACCORDING </a:t>
            </a:r>
            <a:r>
              <a:rPr lang="en-US" spc="-160" dirty="0" smtClean="0"/>
              <a:t>TO</a:t>
            </a:r>
            <a:r>
              <a:rPr lang="en-US" spc="-30" dirty="0" smtClean="0"/>
              <a:t> </a:t>
            </a:r>
            <a:r>
              <a:rPr lang="en-US" spc="-200" dirty="0" smtClean="0"/>
              <a:t>GULABIWALA</a:t>
            </a:r>
            <a:endParaRPr lang="en-US" spc="-200" dirty="0"/>
          </a:p>
        </p:txBody>
      </p:sp>
      <p:sp>
        <p:nvSpPr>
          <p:cNvPr id="5" name="object 5"/>
          <p:cNvSpPr/>
          <p:nvPr/>
        </p:nvSpPr>
        <p:spPr>
          <a:xfrm>
            <a:off x="3270503" y="1423419"/>
            <a:ext cx="6752844" cy="5062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8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27</a:t>
            </a:fld>
            <a:endParaRPr spc="-1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295400"/>
          <a:ext cx="10668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514600" y="392668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Some other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C000"/>
                </a:solidFill>
              </a:rPr>
              <a:t>common variations </a:t>
            </a:r>
            <a:r>
              <a:rPr lang="en-US" sz="3200" dirty="0" smtClean="0">
                <a:solidFill>
                  <a:schemeClr val="bg1"/>
                </a:solidFill>
              </a:rPr>
              <a:t>reported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6" y="343919"/>
            <a:ext cx="365632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9" dirty="0"/>
              <a:t>Root </a:t>
            </a:r>
            <a:r>
              <a:rPr spc="-220" dirty="0"/>
              <a:t>Canal</a:t>
            </a:r>
            <a:r>
              <a:rPr spc="-30" dirty="0"/>
              <a:t> </a:t>
            </a:r>
            <a:r>
              <a:rPr spc="-195" dirty="0"/>
              <a:t>Curvatures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410654" y="1211077"/>
          <a:ext cx="9409745" cy="922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10655" y="2076094"/>
            <a:ext cx="1394460" cy="1610056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236220" indent="-223520">
              <a:lnSpc>
                <a:spcPct val="100000"/>
              </a:lnSpc>
              <a:spcBef>
                <a:spcPts val="1635"/>
              </a:spcBef>
              <a:buSzPct val="79545"/>
              <a:buFont typeface="Arial"/>
              <a:buChar char="•"/>
              <a:tabLst>
                <a:tab pos="236854" algn="l"/>
              </a:tabLst>
            </a:pPr>
            <a:r>
              <a:rPr sz="2200" spc="-220" dirty="0">
                <a:solidFill>
                  <a:srgbClr val="FFFFFF"/>
                </a:solidFill>
                <a:latin typeface="DejaVu Serif"/>
                <a:cs typeface="DejaVu Serif"/>
              </a:rPr>
              <a:t>Straight</a:t>
            </a:r>
            <a:endParaRPr sz="2200">
              <a:latin typeface="DejaVu Serif"/>
              <a:cs typeface="DejaVu Serif"/>
            </a:endParaRPr>
          </a:p>
          <a:p>
            <a:pPr marL="236220" indent="-223520">
              <a:lnSpc>
                <a:spcPct val="100000"/>
              </a:lnSpc>
              <a:spcBef>
                <a:spcPts val="1535"/>
              </a:spcBef>
              <a:buSzPct val="79545"/>
              <a:buFont typeface="Arial"/>
              <a:buChar char="•"/>
              <a:tabLst>
                <a:tab pos="236854" algn="l"/>
              </a:tabLst>
            </a:pPr>
            <a:r>
              <a:rPr sz="2200" spc="-229" dirty="0">
                <a:solidFill>
                  <a:srgbClr val="FFFFFF"/>
                </a:solidFill>
                <a:latin typeface="DejaVu Serif"/>
                <a:cs typeface="DejaVu Serif"/>
              </a:rPr>
              <a:t>Moderate</a:t>
            </a:r>
            <a:endParaRPr sz="2200">
              <a:latin typeface="DejaVu Serif"/>
              <a:cs typeface="DejaVu Serif"/>
            </a:endParaRPr>
          </a:p>
          <a:p>
            <a:pPr marL="236220" indent="-223520">
              <a:lnSpc>
                <a:spcPct val="100000"/>
              </a:lnSpc>
              <a:spcBef>
                <a:spcPts val="1535"/>
              </a:spcBef>
              <a:buSzPct val="79545"/>
              <a:buFont typeface="Arial"/>
              <a:buChar char="•"/>
              <a:tabLst>
                <a:tab pos="236854" algn="l"/>
              </a:tabLst>
            </a:pPr>
            <a:r>
              <a:rPr sz="2200" spc="-240" dirty="0">
                <a:solidFill>
                  <a:srgbClr val="FFFFFF"/>
                </a:solidFill>
                <a:latin typeface="DejaVu Serif"/>
                <a:cs typeface="DejaVu Serif"/>
              </a:rPr>
              <a:t>Severe</a:t>
            </a:r>
            <a:endParaRPr sz="2200">
              <a:latin typeface="DejaVu Serif"/>
              <a:cs typeface="DejaVu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9457" y="2076097"/>
            <a:ext cx="1278255" cy="1610056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2200" spc="-165" dirty="0">
                <a:solidFill>
                  <a:srgbClr val="FFFFFF"/>
                </a:solidFill>
                <a:latin typeface="DejaVu Serif"/>
                <a:cs typeface="DejaVu Serif"/>
              </a:rPr>
              <a:t>: </a:t>
            </a:r>
            <a:r>
              <a:rPr sz="2200" spc="-185" dirty="0">
                <a:solidFill>
                  <a:srgbClr val="FFFFFF"/>
                </a:solidFill>
                <a:latin typeface="DejaVu Serif"/>
                <a:cs typeface="DejaVu Serif"/>
              </a:rPr>
              <a:t>5 </a:t>
            </a:r>
            <a:r>
              <a:rPr sz="2200" dirty="0">
                <a:solidFill>
                  <a:srgbClr val="FFFFFF"/>
                </a:solidFill>
                <a:latin typeface="DejaVu Serif"/>
                <a:cs typeface="DejaVu Serif"/>
              </a:rPr>
              <a:t>̊ </a:t>
            </a:r>
            <a:r>
              <a:rPr sz="2200" spc="-155" dirty="0">
                <a:solidFill>
                  <a:srgbClr val="FFFFFF"/>
                </a:solidFill>
                <a:latin typeface="DejaVu Serif"/>
                <a:cs typeface="DejaVu Serif"/>
              </a:rPr>
              <a:t>or</a:t>
            </a:r>
            <a:r>
              <a:rPr sz="2200" spc="-105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DejaVu Serif"/>
                <a:cs typeface="DejaVu Serif"/>
              </a:rPr>
              <a:t>less</a:t>
            </a:r>
            <a:endParaRPr sz="22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200" spc="-165" dirty="0">
                <a:solidFill>
                  <a:srgbClr val="FFFFFF"/>
                </a:solidFill>
                <a:latin typeface="DejaVu Serif"/>
                <a:cs typeface="DejaVu Serif"/>
              </a:rPr>
              <a:t>:  </a:t>
            </a:r>
            <a:r>
              <a:rPr sz="2200" spc="-220" dirty="0">
                <a:solidFill>
                  <a:srgbClr val="FFFFFF"/>
                </a:solidFill>
                <a:latin typeface="DejaVu Serif"/>
                <a:cs typeface="DejaVu Serif"/>
              </a:rPr>
              <a:t>10° </a:t>
            </a:r>
            <a:r>
              <a:rPr sz="2200" spc="-15" dirty="0">
                <a:solidFill>
                  <a:srgbClr val="FFFFFF"/>
                </a:solidFill>
                <a:latin typeface="DejaVu Serif"/>
                <a:cs typeface="DejaVu Serif"/>
              </a:rPr>
              <a:t>-</a:t>
            </a:r>
            <a:r>
              <a:rPr sz="2200" spc="-395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2200" spc="-220" dirty="0">
                <a:solidFill>
                  <a:srgbClr val="FFFFFF"/>
                </a:solidFill>
                <a:latin typeface="DejaVu Serif"/>
                <a:cs typeface="DejaVu Serif"/>
              </a:rPr>
              <a:t>20°</a:t>
            </a:r>
            <a:endParaRPr sz="22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200" spc="-165" dirty="0">
                <a:solidFill>
                  <a:srgbClr val="FFFFFF"/>
                </a:solidFill>
                <a:latin typeface="DejaVu Serif"/>
                <a:cs typeface="DejaVu Serif"/>
              </a:rPr>
              <a:t>: </a:t>
            </a:r>
            <a:r>
              <a:rPr sz="2200" spc="-220" dirty="0">
                <a:solidFill>
                  <a:srgbClr val="FFFFFF"/>
                </a:solidFill>
                <a:latin typeface="DejaVu Serif"/>
                <a:cs typeface="DejaVu Serif"/>
              </a:rPr>
              <a:t>25° </a:t>
            </a:r>
            <a:r>
              <a:rPr sz="2200" spc="-15" dirty="0">
                <a:solidFill>
                  <a:srgbClr val="FFFFFF"/>
                </a:solidFill>
                <a:latin typeface="DejaVu Serif"/>
                <a:cs typeface="DejaVu Serif"/>
              </a:rPr>
              <a:t>-</a:t>
            </a:r>
            <a:r>
              <a:rPr sz="2200" spc="-370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2200" spc="-190" dirty="0">
                <a:solidFill>
                  <a:srgbClr val="FFFFFF"/>
                </a:solidFill>
                <a:latin typeface="DejaVu Serif"/>
                <a:cs typeface="DejaVu Serif"/>
              </a:rPr>
              <a:t>70</a:t>
            </a:r>
            <a:endParaRPr sz="2200">
              <a:latin typeface="DejaVu Serif"/>
              <a:cs typeface="DejaVu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96400" y="2362200"/>
            <a:ext cx="2384628" cy="3038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8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29</a:t>
            </a:fld>
            <a:endParaRPr spc="-1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212" y="1543050"/>
            <a:ext cx="162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219200" y="1905000"/>
          <a:ext cx="10972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6" y="343919"/>
            <a:ext cx="54629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5" dirty="0"/>
              <a:t>Guidelines for </a:t>
            </a:r>
            <a:r>
              <a:rPr spc="-180" dirty="0"/>
              <a:t>Cavity</a:t>
            </a:r>
            <a:r>
              <a:rPr spc="65" dirty="0"/>
              <a:t> </a:t>
            </a:r>
            <a:r>
              <a:rPr spc="-180" dirty="0"/>
              <a:t>Preparation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1066800" y="3810000"/>
          <a:ext cx="11125199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/>
          <p:nvPr/>
        </p:nvSpPr>
        <p:spPr>
          <a:xfrm>
            <a:off x="10896600" y="0"/>
            <a:ext cx="1295400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8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30</a:t>
            </a:fld>
            <a:endParaRPr spc="-1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295400" y="1143000"/>
          <a:ext cx="10896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1295400" y="3276600"/>
          <a:ext cx="5936188" cy="521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3" y="343919"/>
            <a:ext cx="855853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Laws </a:t>
            </a:r>
            <a:r>
              <a:rPr spc="-190" dirty="0"/>
              <a:t>of Pulp </a:t>
            </a:r>
            <a:r>
              <a:rPr spc="-229" dirty="0"/>
              <a:t>Chamber </a:t>
            </a:r>
            <a:r>
              <a:rPr spc="-225" dirty="0"/>
              <a:t>Anatomy </a:t>
            </a:r>
            <a:r>
              <a:rPr spc="-575" dirty="0"/>
              <a:t>– </a:t>
            </a:r>
            <a:r>
              <a:rPr spc="-210" dirty="0"/>
              <a:t>Krasner </a:t>
            </a:r>
            <a:r>
              <a:rPr spc="-170" dirty="0"/>
              <a:t>&amp;</a:t>
            </a:r>
            <a:r>
              <a:rPr spc="60" dirty="0"/>
              <a:t> </a:t>
            </a:r>
            <a:r>
              <a:rPr spc="-245" dirty="0"/>
              <a:t>Rankow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295400" y="1219200"/>
          <a:ext cx="1089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410655" y="4343808"/>
          <a:ext cx="10781345" cy="220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object 5"/>
          <p:cNvSpPr/>
          <p:nvPr/>
        </p:nvSpPr>
        <p:spPr>
          <a:xfrm>
            <a:off x="5943600" y="1676400"/>
            <a:ext cx="1600200" cy="2209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8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31</a:t>
            </a:fld>
            <a:endParaRPr spc="-1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6" y="343919"/>
            <a:ext cx="51682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Laws </a:t>
            </a:r>
            <a:r>
              <a:rPr spc="-190" dirty="0"/>
              <a:t>of Pulp </a:t>
            </a:r>
            <a:r>
              <a:rPr spc="-229" dirty="0"/>
              <a:t>Chamber</a:t>
            </a:r>
            <a:r>
              <a:rPr spc="-280" dirty="0"/>
              <a:t> </a:t>
            </a:r>
            <a:r>
              <a:rPr spc="-225" dirty="0"/>
              <a:t>Anatomy</a:t>
            </a:r>
          </a:p>
        </p:txBody>
      </p:sp>
      <p:graphicFrame>
        <p:nvGraphicFramePr>
          <p:cNvPr id="15" name="Diagram 14"/>
          <p:cNvGraphicFramePr/>
          <p:nvPr/>
        </p:nvGraphicFramePr>
        <p:xfrm>
          <a:off x="1410652" y="1698142"/>
          <a:ext cx="8342948" cy="142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ject 5"/>
          <p:cNvSpPr/>
          <p:nvPr/>
        </p:nvSpPr>
        <p:spPr>
          <a:xfrm>
            <a:off x="6324600" y="3581400"/>
            <a:ext cx="1219200" cy="1600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25000" y="838200"/>
            <a:ext cx="2448775" cy="31180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58400" y="4285488"/>
            <a:ext cx="2133600" cy="2357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43600" y="4876800"/>
            <a:ext cx="1752600" cy="17245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Diagram 16"/>
          <p:cNvGraphicFramePr/>
          <p:nvPr/>
        </p:nvGraphicFramePr>
        <p:xfrm>
          <a:off x="1219200" y="3962400"/>
          <a:ext cx="10972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8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32</a:t>
            </a:fld>
            <a:endParaRPr spc="-1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6" y="343919"/>
            <a:ext cx="51682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Laws </a:t>
            </a:r>
            <a:r>
              <a:rPr spc="-190" dirty="0"/>
              <a:t>of Pulp </a:t>
            </a:r>
            <a:r>
              <a:rPr spc="-229" dirty="0"/>
              <a:t>Chamber</a:t>
            </a:r>
            <a:r>
              <a:rPr spc="-280" dirty="0"/>
              <a:t> </a:t>
            </a:r>
            <a:r>
              <a:rPr spc="-225" dirty="0"/>
              <a:t>Anatomy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410652" y="1698144"/>
          <a:ext cx="8647748" cy="1502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410655" y="4359048"/>
          <a:ext cx="10628945" cy="173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object 5"/>
          <p:cNvSpPr/>
          <p:nvPr/>
        </p:nvSpPr>
        <p:spPr>
          <a:xfrm>
            <a:off x="10149269" y="1219200"/>
            <a:ext cx="2042731" cy="21464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8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33</a:t>
            </a:fld>
            <a:endParaRPr spc="-1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6" y="343919"/>
            <a:ext cx="51682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Laws </a:t>
            </a:r>
            <a:r>
              <a:rPr spc="-190" dirty="0"/>
              <a:t>of Pulp </a:t>
            </a:r>
            <a:r>
              <a:rPr spc="-229" dirty="0"/>
              <a:t>Chamber</a:t>
            </a:r>
            <a:r>
              <a:rPr spc="-280" dirty="0"/>
              <a:t> </a:t>
            </a:r>
            <a:r>
              <a:rPr spc="-225" dirty="0"/>
              <a:t>Anatomy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1219201" y="4876800"/>
          <a:ext cx="8229600" cy="1753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ject 5"/>
          <p:cNvSpPr/>
          <p:nvPr/>
        </p:nvSpPr>
        <p:spPr>
          <a:xfrm>
            <a:off x="9448800" y="4114800"/>
            <a:ext cx="2743200" cy="274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91799" y="1802899"/>
            <a:ext cx="1191771" cy="16261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990600"/>
            <a:ext cx="2071116" cy="19491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8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34</a:t>
            </a:fld>
            <a:endParaRPr spc="-1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295400" y="990600"/>
          <a:ext cx="10896600" cy="1497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1295400" y="2867308"/>
          <a:ext cx="10896600" cy="1123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496898" y="1295400"/>
          <a:ext cx="10466502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/>
          <p:nvPr/>
        </p:nvSpPr>
        <p:spPr>
          <a:xfrm>
            <a:off x="6019800" y="3733800"/>
            <a:ext cx="2667000" cy="281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8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35</a:t>
            </a:fld>
            <a:endParaRPr spc="-1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2878" y="1058677"/>
            <a:ext cx="923512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220" indent="-223520" algn="ctr">
              <a:lnSpc>
                <a:spcPct val="100000"/>
              </a:lnSpc>
              <a:spcBef>
                <a:spcPts val="95"/>
              </a:spcBef>
              <a:buClr>
                <a:srgbClr val="00FF00"/>
              </a:buClr>
              <a:buSzPct val="79545"/>
              <a:tabLst>
                <a:tab pos="236854" algn="l"/>
              </a:tabLst>
            </a:pPr>
            <a:r>
              <a:rPr lang="en-US" sz="2400" b="1" spc="-155" dirty="0" smtClean="0">
                <a:solidFill>
                  <a:srgbClr val="00FF00"/>
                </a:solidFill>
                <a:latin typeface="Georgia"/>
                <a:cs typeface="Georgia"/>
              </a:rPr>
              <a:t>TESTS  </a:t>
            </a:r>
            <a:r>
              <a:rPr lang="en-US" sz="2400" b="1" spc="-229" dirty="0" smtClean="0">
                <a:solidFill>
                  <a:srgbClr val="00FF00"/>
                </a:solidFill>
                <a:latin typeface="Georgia"/>
                <a:cs typeface="Georgia"/>
              </a:rPr>
              <a:t>FOR  </a:t>
            </a:r>
            <a:r>
              <a:rPr lang="en-US" sz="2400" b="1" spc="-204" dirty="0" smtClean="0">
                <a:solidFill>
                  <a:srgbClr val="00FF00"/>
                </a:solidFill>
                <a:latin typeface="Georgia"/>
                <a:cs typeface="Georgia"/>
              </a:rPr>
              <a:t>LOCATING</a:t>
            </a:r>
            <a:r>
              <a:rPr lang="en-US" sz="2400" b="1" spc="-210" dirty="0" smtClean="0">
                <a:solidFill>
                  <a:srgbClr val="00FF00"/>
                </a:solidFill>
                <a:latin typeface="Georgia"/>
                <a:cs typeface="Georgia"/>
              </a:rPr>
              <a:t>  </a:t>
            </a:r>
            <a:r>
              <a:rPr lang="en-US" sz="2400" b="1" spc="-220" dirty="0" smtClean="0">
                <a:solidFill>
                  <a:srgbClr val="00FF00"/>
                </a:solidFill>
                <a:latin typeface="Georgia"/>
                <a:cs typeface="Georgia"/>
              </a:rPr>
              <a:t>CANALS</a:t>
            </a: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119751" y="6528118"/>
            <a:ext cx="47675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5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143000" y="3581400"/>
          <a:ext cx="10744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1143000" y="1828800"/>
          <a:ext cx="11049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9600" y="76200"/>
            <a:ext cx="7721600" cy="553998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FFC000"/>
                </a:solidFill>
              </a:rPr>
              <a:t>CLINICAL SIGNIFICANCE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295400" y="838200"/>
          <a:ext cx="10896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1219200" y="1676401"/>
            <a:ext cx="10972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C000"/>
                </a:solidFill>
              </a:rPr>
              <a:t>GOOD KNOWLEDGE OF THE ROOT CANAL ANATOMY HELPS CLINICIANS TO DEAL WITH THE UNEXPECTED DURING ENDODONTIC THERAPY AND TO  OBTAIN A SUCCESSFUL OUTCOME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7600" y="1371600"/>
            <a:ext cx="98552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533404"/>
          <a:ext cx="1120140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2" y="343919"/>
            <a:ext cx="32505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75" dirty="0"/>
              <a:t>OBJECTIVES </a:t>
            </a:r>
            <a:r>
              <a:rPr spc="-350" dirty="0"/>
              <a:t>OF</a:t>
            </a:r>
            <a:r>
              <a:rPr spc="-250" dirty="0"/>
              <a:t> </a:t>
            </a:r>
            <a:r>
              <a:rPr spc="-330" dirty="0"/>
              <a:t>RCT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5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5</a:t>
            </a:fld>
            <a:endParaRPr spc="-1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95397" y="1441452"/>
          <a:ext cx="10896602" cy="4723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8301"/>
                <a:gridCol w="5448301"/>
              </a:tblGrid>
              <a:tr h="684530">
                <a:tc>
                  <a:txBody>
                    <a:bodyPr/>
                    <a:lstStyle/>
                    <a:p>
                      <a:pPr marL="11499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160" dirty="0">
                          <a:latin typeface="Georgia"/>
                          <a:cs typeface="Georgia"/>
                        </a:rPr>
                        <a:t>Mechanical</a:t>
                      </a:r>
                      <a:r>
                        <a:rPr sz="2200" b="1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b="1" spc="-135" dirty="0">
                          <a:latin typeface="Georgia"/>
                          <a:cs typeface="Georgia"/>
                        </a:rPr>
                        <a:t>Objectives</a:t>
                      </a:r>
                      <a:endParaRPr sz="2200">
                        <a:latin typeface="Georgia"/>
                        <a:cs typeface="Georgi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3582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135" dirty="0">
                          <a:latin typeface="Georgia"/>
                          <a:cs typeface="Georgia"/>
                        </a:rPr>
                        <a:t>Biologic</a:t>
                      </a:r>
                      <a:r>
                        <a:rPr sz="2200" b="1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b="1" spc="-135" dirty="0">
                          <a:latin typeface="Georgia"/>
                          <a:cs typeface="Georgia"/>
                        </a:rPr>
                        <a:t>Objectives</a:t>
                      </a:r>
                      <a:endParaRPr sz="2200">
                        <a:latin typeface="Georgia"/>
                        <a:cs typeface="Georgi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4039235">
                <a:tc>
                  <a:txBody>
                    <a:bodyPr/>
                    <a:lstStyle/>
                    <a:p>
                      <a:pPr marL="440690" indent="-343535">
                        <a:lnSpc>
                          <a:spcPct val="100000"/>
                        </a:lnSpc>
                        <a:spcBef>
                          <a:spcPts val="1135"/>
                        </a:spcBef>
                        <a:buFont typeface="Arial"/>
                        <a:buChar char="•"/>
                        <a:tabLst>
                          <a:tab pos="440690" algn="l"/>
                          <a:tab pos="441325" algn="l"/>
                        </a:tabLst>
                      </a:pPr>
                      <a:r>
                        <a:rPr sz="2200" spc="-215" dirty="0">
                          <a:latin typeface="+mn-lt"/>
                          <a:cs typeface="DejaVu Serif"/>
                        </a:rPr>
                        <a:t>Prepare </a:t>
                      </a:r>
                      <a:r>
                        <a:rPr sz="2200" spc="-240" dirty="0">
                          <a:latin typeface="+mn-lt"/>
                          <a:cs typeface="DejaVu Serif"/>
                        </a:rPr>
                        <a:t>a </a:t>
                      </a:r>
                      <a:r>
                        <a:rPr sz="2200" spc="-190" dirty="0">
                          <a:latin typeface="+mn-lt"/>
                          <a:cs typeface="DejaVu Serif"/>
                        </a:rPr>
                        <a:t>sound </a:t>
                      </a:r>
                      <a:r>
                        <a:rPr sz="2200" spc="-200" dirty="0">
                          <a:latin typeface="+mn-lt"/>
                          <a:cs typeface="DejaVu Serif"/>
                        </a:rPr>
                        <a:t>anatomical</a:t>
                      </a:r>
                      <a:r>
                        <a:rPr sz="2200" spc="-155" dirty="0">
                          <a:latin typeface="+mn-lt"/>
                          <a:cs typeface="DejaVu Serif"/>
                        </a:rPr>
                        <a:t> </a:t>
                      </a:r>
                      <a:r>
                        <a:rPr sz="2200" spc="-180" dirty="0">
                          <a:latin typeface="+mn-lt"/>
                          <a:cs typeface="DejaVu Serif"/>
                        </a:rPr>
                        <a:t>matrix</a:t>
                      </a:r>
                      <a:endParaRPr sz="2200">
                        <a:latin typeface="+mn-lt"/>
                        <a:cs typeface="DejaVu Serif"/>
                      </a:endParaRPr>
                    </a:p>
                    <a:p>
                      <a:pPr marL="440690" marR="205104" indent="-343535">
                        <a:lnSpc>
                          <a:spcPct val="100000"/>
                        </a:lnSpc>
                        <a:spcBef>
                          <a:spcPts val="480"/>
                        </a:spcBef>
                        <a:buFont typeface="Arial"/>
                        <a:buChar char="•"/>
                        <a:tabLst>
                          <a:tab pos="440690" algn="l"/>
                          <a:tab pos="441325" algn="l"/>
                        </a:tabLst>
                      </a:pPr>
                      <a:r>
                        <a:rPr sz="2200" spc="-254" dirty="0">
                          <a:latin typeface="+mn-lt"/>
                          <a:cs typeface="DejaVu Serif"/>
                        </a:rPr>
                        <a:t>Create </a:t>
                      </a:r>
                      <a:r>
                        <a:rPr sz="2200" spc="-240" dirty="0">
                          <a:latin typeface="+mn-lt"/>
                          <a:cs typeface="DejaVu Serif"/>
                        </a:rPr>
                        <a:t>a </a:t>
                      </a:r>
                      <a:r>
                        <a:rPr sz="2200" spc="-180" dirty="0">
                          <a:latin typeface="+mn-lt"/>
                          <a:cs typeface="DejaVu Serif"/>
                        </a:rPr>
                        <a:t>continuously </a:t>
                      </a:r>
                      <a:r>
                        <a:rPr sz="2200" spc="-200" dirty="0">
                          <a:latin typeface="+mn-lt"/>
                          <a:cs typeface="DejaVu Serif"/>
                        </a:rPr>
                        <a:t>tapering </a:t>
                      </a:r>
                      <a:r>
                        <a:rPr sz="2200" spc="-185" dirty="0">
                          <a:latin typeface="+mn-lt"/>
                          <a:cs typeface="DejaVu Serif"/>
                        </a:rPr>
                        <a:t>funnel  </a:t>
                      </a:r>
                      <a:r>
                        <a:rPr sz="2200" spc="-210" dirty="0">
                          <a:latin typeface="+mn-lt"/>
                          <a:cs typeface="DejaVu Serif"/>
                        </a:rPr>
                        <a:t>shaped</a:t>
                      </a:r>
                      <a:r>
                        <a:rPr sz="2200" spc="-200" dirty="0">
                          <a:latin typeface="+mn-lt"/>
                          <a:cs typeface="DejaVu Serif"/>
                        </a:rPr>
                        <a:t> </a:t>
                      </a:r>
                      <a:r>
                        <a:rPr sz="2200" spc="-190" dirty="0">
                          <a:latin typeface="+mn-lt"/>
                          <a:cs typeface="DejaVu Serif"/>
                        </a:rPr>
                        <a:t>preparation</a:t>
                      </a:r>
                      <a:endParaRPr sz="2200">
                        <a:latin typeface="+mn-lt"/>
                        <a:cs typeface="DejaVu Serif"/>
                      </a:endParaRPr>
                    </a:p>
                    <a:p>
                      <a:pPr marL="440690" indent="-343535">
                        <a:lnSpc>
                          <a:spcPct val="100000"/>
                        </a:lnSpc>
                        <a:spcBef>
                          <a:spcPts val="840"/>
                        </a:spcBef>
                        <a:buFont typeface="Arial"/>
                        <a:buChar char="•"/>
                        <a:tabLst>
                          <a:tab pos="440690" algn="l"/>
                          <a:tab pos="441325" algn="l"/>
                        </a:tabLst>
                      </a:pPr>
                      <a:r>
                        <a:rPr sz="2200" spc="-190" dirty="0">
                          <a:latin typeface="+mn-lt"/>
                          <a:cs typeface="DejaVu Serif"/>
                        </a:rPr>
                        <a:t>Avoid overzealous</a:t>
                      </a:r>
                      <a:r>
                        <a:rPr sz="2200" spc="-180" dirty="0">
                          <a:latin typeface="+mn-lt"/>
                          <a:cs typeface="DejaVu Serif"/>
                        </a:rPr>
                        <a:t> instrumentation</a:t>
                      </a:r>
                      <a:endParaRPr sz="2200">
                        <a:latin typeface="+mn-lt"/>
                        <a:cs typeface="DejaVu Serif"/>
                      </a:endParaRPr>
                    </a:p>
                    <a:p>
                      <a:pPr marL="440690" indent="-343535">
                        <a:lnSpc>
                          <a:spcPct val="100000"/>
                        </a:lnSpc>
                        <a:spcBef>
                          <a:spcPts val="1320"/>
                        </a:spcBef>
                        <a:buFont typeface="Arial"/>
                        <a:buChar char="•"/>
                        <a:tabLst>
                          <a:tab pos="440690" algn="l"/>
                          <a:tab pos="441325" algn="l"/>
                        </a:tabLst>
                      </a:pPr>
                      <a:r>
                        <a:rPr sz="2200" spc="-215" dirty="0">
                          <a:latin typeface="+mn-lt"/>
                          <a:cs typeface="DejaVu Serif"/>
                        </a:rPr>
                        <a:t>Precurve </a:t>
                      </a:r>
                      <a:r>
                        <a:rPr sz="2200" spc="-160" dirty="0">
                          <a:latin typeface="+mn-lt"/>
                          <a:cs typeface="DejaVu Serif"/>
                        </a:rPr>
                        <a:t>files </a:t>
                      </a:r>
                      <a:r>
                        <a:rPr sz="2200" spc="-210" dirty="0">
                          <a:latin typeface="+mn-lt"/>
                          <a:cs typeface="DejaVu Serif"/>
                        </a:rPr>
                        <a:t>when </a:t>
                      </a:r>
                      <a:r>
                        <a:rPr sz="2200" spc="-204" dirty="0">
                          <a:latin typeface="+mn-lt"/>
                          <a:cs typeface="DejaVu Serif"/>
                        </a:rPr>
                        <a:t>necessary</a:t>
                      </a:r>
                      <a:endParaRPr sz="2200">
                        <a:latin typeface="+mn-lt"/>
                        <a:cs typeface="DejaVu Serif"/>
                      </a:endParaRPr>
                    </a:p>
                    <a:p>
                      <a:pPr marL="440690" indent="-343535">
                        <a:lnSpc>
                          <a:spcPct val="100000"/>
                        </a:lnSpc>
                        <a:spcBef>
                          <a:spcPts val="1320"/>
                        </a:spcBef>
                        <a:buFont typeface="Arial"/>
                        <a:buChar char="•"/>
                        <a:tabLst>
                          <a:tab pos="440690" algn="l"/>
                          <a:tab pos="441325" algn="l"/>
                        </a:tabLst>
                      </a:pPr>
                      <a:r>
                        <a:rPr sz="2200" spc="-245" dirty="0">
                          <a:latin typeface="+mn-lt"/>
                          <a:cs typeface="DejaVu Serif"/>
                        </a:rPr>
                        <a:t>Remove </a:t>
                      </a:r>
                      <a:r>
                        <a:rPr sz="2200" spc="-155" dirty="0">
                          <a:latin typeface="+mn-lt"/>
                          <a:cs typeface="DejaVu Serif"/>
                        </a:rPr>
                        <a:t>all </a:t>
                      </a:r>
                      <a:r>
                        <a:rPr sz="2200" spc="-190" dirty="0">
                          <a:latin typeface="+mn-lt"/>
                          <a:cs typeface="DejaVu Serif"/>
                        </a:rPr>
                        <a:t>residues from </a:t>
                      </a:r>
                      <a:r>
                        <a:rPr sz="2200" spc="-195" dirty="0">
                          <a:latin typeface="+mn-lt"/>
                          <a:cs typeface="DejaVu Serif"/>
                        </a:rPr>
                        <a:t>the</a:t>
                      </a:r>
                      <a:r>
                        <a:rPr sz="2200" spc="-240" dirty="0">
                          <a:latin typeface="+mn-lt"/>
                          <a:cs typeface="DejaVu Serif"/>
                        </a:rPr>
                        <a:t> </a:t>
                      </a:r>
                      <a:r>
                        <a:rPr sz="2200" spc="-215" dirty="0">
                          <a:latin typeface="+mn-lt"/>
                          <a:cs typeface="DejaVu Serif"/>
                        </a:rPr>
                        <a:t>canal</a:t>
                      </a:r>
                      <a:endParaRPr sz="2200">
                        <a:latin typeface="+mn-lt"/>
                        <a:cs typeface="DejaVu Serif"/>
                      </a:endParaRPr>
                    </a:p>
                    <a:p>
                      <a:pPr marL="440690" marR="380365" indent="-343535">
                        <a:lnSpc>
                          <a:spcPct val="100000"/>
                        </a:lnSpc>
                        <a:spcBef>
                          <a:spcPts val="480"/>
                        </a:spcBef>
                        <a:buFont typeface="Arial"/>
                        <a:buChar char="•"/>
                        <a:tabLst>
                          <a:tab pos="440690" algn="l"/>
                          <a:tab pos="441325" algn="l"/>
                        </a:tabLst>
                      </a:pPr>
                      <a:r>
                        <a:rPr sz="2200" spc="-210" dirty="0">
                          <a:latin typeface="+mn-lt"/>
                          <a:cs typeface="DejaVu Serif"/>
                        </a:rPr>
                        <a:t>Maintain </a:t>
                      </a:r>
                      <a:r>
                        <a:rPr sz="2200" spc="-204" dirty="0">
                          <a:latin typeface="+mn-lt"/>
                          <a:cs typeface="DejaVu Serif"/>
                        </a:rPr>
                        <a:t>patency </a:t>
                      </a:r>
                      <a:r>
                        <a:rPr sz="2200" spc="-210" dirty="0">
                          <a:latin typeface="+mn-lt"/>
                          <a:cs typeface="DejaVu Serif"/>
                        </a:rPr>
                        <a:t>through </a:t>
                      </a:r>
                      <a:r>
                        <a:rPr sz="2200" spc="-195" dirty="0">
                          <a:latin typeface="+mn-lt"/>
                          <a:cs typeface="DejaVu Serif"/>
                        </a:rPr>
                        <a:t>the apical  </a:t>
                      </a:r>
                      <a:r>
                        <a:rPr sz="2200" spc="-210" dirty="0">
                          <a:latin typeface="+mn-lt"/>
                          <a:cs typeface="DejaVu Serif"/>
                        </a:rPr>
                        <a:t>foramen</a:t>
                      </a:r>
                      <a:endParaRPr sz="2200">
                        <a:latin typeface="+mn-lt"/>
                        <a:cs typeface="DejaVu Serif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40690" indent="-342900">
                        <a:lnSpc>
                          <a:spcPct val="100000"/>
                        </a:lnSpc>
                        <a:spcBef>
                          <a:spcPts val="1135"/>
                        </a:spcBef>
                        <a:buFont typeface="Arial"/>
                        <a:buChar char="•"/>
                        <a:tabLst>
                          <a:tab pos="440055" algn="l"/>
                          <a:tab pos="441325" algn="l"/>
                        </a:tabLst>
                      </a:pPr>
                      <a:r>
                        <a:rPr sz="2200" spc="-195" dirty="0">
                          <a:latin typeface="+mn-lt"/>
                          <a:cs typeface="DejaVu Serif"/>
                        </a:rPr>
                        <a:t>Establish </a:t>
                      </a:r>
                      <a:r>
                        <a:rPr sz="2200" spc="-220" dirty="0">
                          <a:latin typeface="+mn-lt"/>
                          <a:cs typeface="DejaVu Serif"/>
                        </a:rPr>
                        <a:t>an </a:t>
                      </a:r>
                      <a:r>
                        <a:rPr sz="2200" spc="-225" dirty="0">
                          <a:latin typeface="+mn-lt"/>
                          <a:cs typeface="DejaVu Serif"/>
                        </a:rPr>
                        <a:t>exact </a:t>
                      </a:r>
                      <a:r>
                        <a:rPr sz="2200" spc="-190" dirty="0">
                          <a:latin typeface="+mn-lt"/>
                          <a:cs typeface="DejaVu Serif"/>
                        </a:rPr>
                        <a:t>working</a:t>
                      </a:r>
                      <a:r>
                        <a:rPr sz="2200" spc="-180" dirty="0">
                          <a:latin typeface="+mn-lt"/>
                          <a:cs typeface="DejaVu Serif"/>
                        </a:rPr>
                        <a:t> </a:t>
                      </a:r>
                      <a:r>
                        <a:rPr sz="2200" spc="-204" dirty="0">
                          <a:latin typeface="+mn-lt"/>
                          <a:cs typeface="DejaVu Serif"/>
                        </a:rPr>
                        <a:t>length</a:t>
                      </a:r>
                      <a:endParaRPr sz="2200">
                        <a:latin typeface="+mn-lt"/>
                        <a:cs typeface="DejaVu Serif"/>
                      </a:endParaRPr>
                    </a:p>
                    <a:p>
                      <a:pPr marL="440690" indent="-342900">
                        <a:lnSpc>
                          <a:spcPct val="100000"/>
                        </a:lnSpc>
                        <a:spcBef>
                          <a:spcPts val="1320"/>
                        </a:spcBef>
                        <a:buFont typeface="Arial"/>
                        <a:buChar char="•"/>
                        <a:tabLst>
                          <a:tab pos="440055" algn="l"/>
                          <a:tab pos="441325" algn="l"/>
                        </a:tabLst>
                      </a:pPr>
                      <a:r>
                        <a:rPr sz="2200" spc="-215" dirty="0">
                          <a:latin typeface="+mn-lt"/>
                          <a:cs typeface="DejaVu Serif"/>
                        </a:rPr>
                        <a:t>Confine </a:t>
                      </a:r>
                      <a:r>
                        <a:rPr sz="2200" spc="-180" dirty="0">
                          <a:latin typeface="+mn-lt"/>
                          <a:cs typeface="DejaVu Serif"/>
                        </a:rPr>
                        <a:t>instrumentation </a:t>
                      </a:r>
                      <a:r>
                        <a:rPr sz="2200" spc="-165" dirty="0">
                          <a:latin typeface="+mn-lt"/>
                          <a:cs typeface="DejaVu Serif"/>
                        </a:rPr>
                        <a:t>to</a:t>
                      </a:r>
                      <a:r>
                        <a:rPr sz="2200" spc="-195" dirty="0">
                          <a:latin typeface="+mn-lt"/>
                          <a:cs typeface="DejaVu Serif"/>
                        </a:rPr>
                        <a:t> </a:t>
                      </a:r>
                      <a:r>
                        <a:rPr sz="2200" spc="-215" dirty="0">
                          <a:latin typeface="+mn-lt"/>
                          <a:cs typeface="DejaVu Serif"/>
                        </a:rPr>
                        <a:t>canal</a:t>
                      </a:r>
                      <a:endParaRPr sz="2200">
                        <a:latin typeface="+mn-lt"/>
                        <a:cs typeface="DejaVu Serif"/>
                      </a:endParaRPr>
                    </a:p>
                    <a:p>
                      <a:pPr marL="440690" indent="-342900">
                        <a:lnSpc>
                          <a:spcPct val="100000"/>
                        </a:lnSpc>
                        <a:spcBef>
                          <a:spcPts val="1320"/>
                        </a:spcBef>
                        <a:buFont typeface="Arial"/>
                        <a:buChar char="•"/>
                        <a:tabLst>
                          <a:tab pos="440055" algn="l"/>
                          <a:tab pos="441325" algn="l"/>
                        </a:tabLst>
                      </a:pPr>
                      <a:r>
                        <a:rPr sz="2200" spc="-245" dirty="0">
                          <a:latin typeface="+mn-lt"/>
                          <a:cs typeface="DejaVu Serif"/>
                        </a:rPr>
                        <a:t>Remove </a:t>
                      </a:r>
                      <a:r>
                        <a:rPr sz="2200" spc="-155" dirty="0">
                          <a:latin typeface="+mn-lt"/>
                          <a:cs typeface="DejaVu Serif"/>
                        </a:rPr>
                        <a:t>all irritants </a:t>
                      </a:r>
                      <a:r>
                        <a:rPr sz="2200" spc="-190" dirty="0">
                          <a:latin typeface="+mn-lt"/>
                          <a:cs typeface="DejaVu Serif"/>
                        </a:rPr>
                        <a:t>from </a:t>
                      </a:r>
                      <a:r>
                        <a:rPr sz="2200" spc="-195" dirty="0">
                          <a:latin typeface="+mn-lt"/>
                          <a:cs typeface="DejaVu Serif"/>
                        </a:rPr>
                        <a:t>the</a:t>
                      </a:r>
                      <a:r>
                        <a:rPr sz="2200" spc="-270" dirty="0">
                          <a:latin typeface="+mn-lt"/>
                          <a:cs typeface="DejaVu Serif"/>
                        </a:rPr>
                        <a:t> </a:t>
                      </a:r>
                      <a:r>
                        <a:rPr sz="2200" spc="-215" dirty="0">
                          <a:latin typeface="+mn-lt"/>
                          <a:cs typeface="DejaVu Serif"/>
                        </a:rPr>
                        <a:t>canal</a:t>
                      </a:r>
                      <a:endParaRPr sz="2200">
                        <a:latin typeface="+mn-lt"/>
                        <a:cs typeface="DejaVu Serif"/>
                      </a:endParaRPr>
                    </a:p>
                    <a:p>
                      <a:pPr marL="440690" marR="374650" indent="-342900">
                        <a:lnSpc>
                          <a:spcPct val="100000"/>
                        </a:lnSpc>
                        <a:spcBef>
                          <a:spcPts val="480"/>
                        </a:spcBef>
                        <a:buFont typeface="Arial"/>
                        <a:buChar char="•"/>
                        <a:tabLst>
                          <a:tab pos="440055" algn="l"/>
                          <a:tab pos="441325" algn="l"/>
                        </a:tabLst>
                      </a:pPr>
                      <a:r>
                        <a:rPr sz="2200" spc="-190" dirty="0">
                          <a:latin typeface="+mn-lt"/>
                          <a:cs typeface="DejaVu Serif"/>
                        </a:rPr>
                        <a:t>Avoid </a:t>
                      </a:r>
                      <a:r>
                        <a:rPr sz="2200" spc="-200" dirty="0">
                          <a:latin typeface="+mn-lt"/>
                          <a:cs typeface="DejaVu Serif"/>
                        </a:rPr>
                        <a:t>pushing </a:t>
                      </a:r>
                      <a:r>
                        <a:rPr sz="2200" spc="-180" dirty="0">
                          <a:latin typeface="+mn-lt"/>
                          <a:cs typeface="DejaVu Serif"/>
                        </a:rPr>
                        <a:t>debris </a:t>
                      </a:r>
                      <a:r>
                        <a:rPr sz="2200" spc="-190" dirty="0">
                          <a:latin typeface="+mn-lt"/>
                          <a:cs typeface="DejaVu Serif"/>
                        </a:rPr>
                        <a:t>past </a:t>
                      </a:r>
                      <a:r>
                        <a:rPr sz="2200" spc="-195" dirty="0">
                          <a:latin typeface="+mn-lt"/>
                          <a:cs typeface="DejaVu Serif"/>
                        </a:rPr>
                        <a:t>the</a:t>
                      </a:r>
                      <a:r>
                        <a:rPr sz="2200" spc="-280" dirty="0">
                          <a:latin typeface="+mn-lt"/>
                          <a:cs typeface="DejaVu Serif"/>
                        </a:rPr>
                        <a:t> </a:t>
                      </a:r>
                      <a:r>
                        <a:rPr sz="2200" spc="-195" dirty="0">
                          <a:latin typeface="+mn-lt"/>
                          <a:cs typeface="DejaVu Serif"/>
                        </a:rPr>
                        <a:t>apical  </a:t>
                      </a:r>
                      <a:r>
                        <a:rPr sz="2200" spc="-170" dirty="0">
                          <a:latin typeface="+mn-lt"/>
                          <a:cs typeface="DejaVu Serif"/>
                        </a:rPr>
                        <a:t>constriction</a:t>
                      </a:r>
                      <a:endParaRPr sz="2200">
                        <a:latin typeface="+mn-lt"/>
                        <a:cs typeface="DejaVu Serif"/>
                      </a:endParaRPr>
                    </a:p>
                    <a:p>
                      <a:pPr marL="440690" marR="41148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40690" algn="l"/>
                          <a:tab pos="441325" algn="l"/>
                        </a:tabLst>
                      </a:pPr>
                      <a:r>
                        <a:rPr sz="2200" spc="-254" dirty="0">
                          <a:latin typeface="+mn-lt"/>
                          <a:cs typeface="DejaVu Serif"/>
                        </a:rPr>
                        <a:t>Create </a:t>
                      </a:r>
                      <a:r>
                        <a:rPr sz="2200" spc="-240" dirty="0">
                          <a:latin typeface="+mn-lt"/>
                          <a:cs typeface="DejaVu Serif"/>
                        </a:rPr>
                        <a:t>a </a:t>
                      </a:r>
                      <a:r>
                        <a:rPr sz="2200" spc="-185" dirty="0">
                          <a:latin typeface="+mn-lt"/>
                          <a:cs typeface="DejaVu Serif"/>
                        </a:rPr>
                        <a:t>significant </a:t>
                      </a:r>
                      <a:r>
                        <a:rPr sz="2200" spc="-165" dirty="0">
                          <a:latin typeface="+mn-lt"/>
                          <a:cs typeface="DejaVu Serif"/>
                        </a:rPr>
                        <a:t>width </a:t>
                      </a:r>
                      <a:r>
                        <a:rPr sz="2200" spc="-145" dirty="0">
                          <a:latin typeface="+mn-lt"/>
                          <a:cs typeface="DejaVu Serif"/>
                        </a:rPr>
                        <a:t>in </a:t>
                      </a:r>
                      <a:r>
                        <a:rPr sz="2200" spc="-195" dirty="0">
                          <a:latin typeface="+mn-lt"/>
                          <a:cs typeface="DejaVu Serif"/>
                        </a:rPr>
                        <a:t>the  </a:t>
                      </a:r>
                      <a:r>
                        <a:rPr sz="2200" spc="-190" dirty="0">
                          <a:latin typeface="+mn-lt"/>
                          <a:cs typeface="DejaVu Serif"/>
                        </a:rPr>
                        <a:t>coronal </a:t>
                      </a:r>
                      <a:r>
                        <a:rPr sz="2200" spc="-180" dirty="0">
                          <a:latin typeface="+mn-lt"/>
                          <a:cs typeface="DejaVu Serif"/>
                        </a:rPr>
                        <a:t>half </a:t>
                      </a:r>
                      <a:r>
                        <a:rPr sz="2200" spc="-160" dirty="0">
                          <a:latin typeface="+mn-lt"/>
                          <a:cs typeface="DejaVu Serif"/>
                        </a:rPr>
                        <a:t>of </a:t>
                      </a:r>
                      <a:r>
                        <a:rPr sz="2200" spc="-195" dirty="0">
                          <a:latin typeface="+mn-lt"/>
                          <a:cs typeface="DejaVu Serif"/>
                        </a:rPr>
                        <a:t>the </a:t>
                      </a:r>
                      <a:r>
                        <a:rPr sz="2200" spc="-215" dirty="0">
                          <a:latin typeface="+mn-lt"/>
                          <a:cs typeface="DejaVu Serif"/>
                        </a:rPr>
                        <a:t>canal </a:t>
                      </a:r>
                      <a:r>
                        <a:rPr sz="2200" spc="-165" dirty="0">
                          <a:latin typeface="+mn-lt"/>
                          <a:cs typeface="DejaVu Serif"/>
                        </a:rPr>
                        <a:t>to allow</a:t>
                      </a:r>
                      <a:r>
                        <a:rPr sz="2200" spc="-355" dirty="0">
                          <a:latin typeface="+mn-lt"/>
                          <a:cs typeface="DejaVu Serif"/>
                        </a:rPr>
                        <a:t> </a:t>
                      </a:r>
                      <a:r>
                        <a:rPr sz="2200" spc="-165" dirty="0">
                          <a:latin typeface="+mn-lt"/>
                          <a:cs typeface="DejaVu Serif"/>
                        </a:rPr>
                        <a:t>for  </a:t>
                      </a:r>
                      <a:r>
                        <a:rPr sz="2200" spc="-185" dirty="0">
                          <a:latin typeface="+mn-lt"/>
                          <a:cs typeface="DejaVu Serif"/>
                        </a:rPr>
                        <a:t>copious</a:t>
                      </a:r>
                      <a:r>
                        <a:rPr sz="2200" spc="-210" dirty="0">
                          <a:latin typeface="+mn-lt"/>
                          <a:cs typeface="DejaVu Serif"/>
                        </a:rPr>
                        <a:t> </a:t>
                      </a:r>
                      <a:r>
                        <a:rPr sz="2200" spc="-170" dirty="0">
                          <a:latin typeface="+mn-lt"/>
                          <a:cs typeface="DejaVu Serif"/>
                        </a:rPr>
                        <a:t>irrigation</a:t>
                      </a:r>
                      <a:endParaRPr sz="2200">
                        <a:latin typeface="+mn-lt"/>
                        <a:cs typeface="DejaVu Serif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5" y="343919"/>
            <a:ext cx="35179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40" dirty="0"/>
              <a:t>ROOT </a:t>
            </a:r>
            <a:r>
              <a:rPr spc="-380" dirty="0"/>
              <a:t>CANAL</a:t>
            </a:r>
            <a:r>
              <a:rPr spc="-285" dirty="0"/>
              <a:t> </a:t>
            </a:r>
            <a:r>
              <a:rPr spc="-380" dirty="0"/>
              <a:t>SYSTEM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410657" y="1211077"/>
          <a:ext cx="7199943" cy="35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686800" y="1583758"/>
            <a:ext cx="125634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FFFFF"/>
                </a:solidFill>
                <a:latin typeface="DejaVu Serif"/>
                <a:cs typeface="DejaVu Serif"/>
              </a:rPr>
              <a:t>-</a:t>
            </a:r>
            <a:r>
              <a:rPr sz="2000" spc="-260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2000" spc="-229" dirty="0">
                <a:solidFill>
                  <a:srgbClr val="4EF3D8"/>
                </a:solidFill>
                <a:latin typeface="DejaVu Serif"/>
                <a:cs typeface="DejaVu Serif"/>
              </a:rPr>
              <a:t>Cohen</a:t>
            </a:r>
            <a:endParaRPr sz="2000">
              <a:latin typeface="DejaVu Serif"/>
              <a:cs typeface="DejaVu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22523" y="2083307"/>
            <a:ext cx="6316980" cy="4264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5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6</a:t>
            </a:fld>
            <a:endParaRPr spc="-15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5" y="343919"/>
            <a:ext cx="263779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35" dirty="0"/>
              <a:t>PULP</a:t>
            </a:r>
            <a:r>
              <a:rPr spc="-180" dirty="0"/>
              <a:t> </a:t>
            </a:r>
            <a:r>
              <a:rPr spc="-405" dirty="0"/>
              <a:t>CHAMBER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1" y="1177548"/>
            <a:ext cx="8610600" cy="49253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220" indent="-223520">
              <a:lnSpc>
                <a:spcPct val="100000"/>
              </a:lnSpc>
              <a:spcBef>
                <a:spcPts val="95"/>
              </a:spcBef>
              <a:buSzPct val="79545"/>
              <a:buFont typeface="Arial"/>
              <a:buChar char="•"/>
              <a:tabLst>
                <a:tab pos="236854" algn="l"/>
              </a:tabLst>
            </a:pPr>
            <a:r>
              <a:rPr sz="2200" b="1" spc="-195" dirty="0">
                <a:solidFill>
                  <a:srgbClr val="00FF00"/>
                </a:solidFill>
                <a:latin typeface="Georgia"/>
                <a:cs typeface="Georgia"/>
              </a:rPr>
              <a:t>Roof </a:t>
            </a:r>
            <a:r>
              <a:rPr sz="2200" b="1" spc="-155" dirty="0">
                <a:solidFill>
                  <a:srgbClr val="00FF00"/>
                </a:solidFill>
                <a:latin typeface="Georgia"/>
                <a:cs typeface="Georgia"/>
              </a:rPr>
              <a:t>of </a:t>
            </a:r>
            <a:r>
              <a:rPr sz="2200" b="1" spc="-140" dirty="0">
                <a:solidFill>
                  <a:srgbClr val="00FF00"/>
                </a:solidFill>
                <a:latin typeface="Georgia"/>
                <a:cs typeface="Georgia"/>
              </a:rPr>
              <a:t>pulp</a:t>
            </a:r>
            <a:r>
              <a:rPr sz="2200" b="1" spc="90" dirty="0">
                <a:solidFill>
                  <a:srgbClr val="00FF00"/>
                </a:solidFill>
                <a:latin typeface="Georgia"/>
                <a:cs typeface="Georgia"/>
              </a:rPr>
              <a:t> </a:t>
            </a:r>
            <a:r>
              <a:rPr sz="2200" b="1" spc="-160" dirty="0">
                <a:solidFill>
                  <a:srgbClr val="00FF00"/>
                </a:solidFill>
                <a:latin typeface="Georgia"/>
                <a:cs typeface="Georgia"/>
              </a:rPr>
              <a:t>chamber</a:t>
            </a:r>
            <a:endParaRPr sz="2200">
              <a:latin typeface="Georgia"/>
              <a:cs typeface="Georgia"/>
            </a:endParaRPr>
          </a:p>
          <a:p>
            <a:pPr marL="1155700" lvl="1" indent="-228600">
              <a:lnSpc>
                <a:spcPct val="100000"/>
              </a:lnSpc>
              <a:spcBef>
                <a:spcPts val="70"/>
              </a:spcBef>
              <a:buSzPct val="79545"/>
              <a:buFont typeface="Arial"/>
              <a:buChar char="•"/>
              <a:tabLst>
                <a:tab pos="1155700" algn="l"/>
              </a:tabLst>
            </a:pPr>
            <a:r>
              <a:rPr sz="2200" spc="-200" dirty="0">
                <a:solidFill>
                  <a:srgbClr val="FFFFFF"/>
                </a:solidFill>
                <a:latin typeface="DejaVu Serif"/>
                <a:cs typeface="DejaVu Serif"/>
              </a:rPr>
              <a:t>Dentin </a:t>
            </a:r>
            <a:r>
              <a:rPr sz="2200" spc="-210" dirty="0">
                <a:solidFill>
                  <a:srgbClr val="FFFFFF"/>
                </a:solidFill>
                <a:latin typeface="DejaVu Serif"/>
                <a:cs typeface="DejaVu Serif"/>
              </a:rPr>
              <a:t>covering </a:t>
            </a:r>
            <a:r>
              <a:rPr sz="2200" spc="-195" dirty="0">
                <a:solidFill>
                  <a:srgbClr val="FFFFFF"/>
                </a:solidFill>
                <a:latin typeface="DejaVu Serif"/>
                <a:cs typeface="DejaVu Serif"/>
              </a:rPr>
              <a:t>the </a:t>
            </a:r>
            <a:r>
              <a:rPr sz="2200" spc="-175" dirty="0">
                <a:solidFill>
                  <a:srgbClr val="FFFFFF"/>
                </a:solidFill>
                <a:latin typeface="DejaVu Serif"/>
                <a:cs typeface="DejaVu Serif"/>
              </a:rPr>
              <a:t>pulp </a:t>
            </a:r>
            <a:r>
              <a:rPr sz="2200" spc="-225" dirty="0">
                <a:solidFill>
                  <a:srgbClr val="FFFFFF"/>
                </a:solidFill>
                <a:latin typeface="DejaVu Serif"/>
                <a:cs typeface="DejaVu Serif"/>
              </a:rPr>
              <a:t>chamber </a:t>
            </a:r>
            <a:r>
              <a:rPr sz="2200" spc="-185" dirty="0">
                <a:solidFill>
                  <a:srgbClr val="FFFFFF"/>
                </a:solidFill>
                <a:latin typeface="DejaVu Serif"/>
                <a:cs typeface="DejaVu Serif"/>
              </a:rPr>
              <a:t>occlusally </a:t>
            </a:r>
            <a:r>
              <a:rPr sz="2200" spc="-155" dirty="0">
                <a:solidFill>
                  <a:srgbClr val="FFFFFF"/>
                </a:solidFill>
                <a:latin typeface="DejaVu Serif"/>
                <a:cs typeface="DejaVu Serif"/>
              </a:rPr>
              <a:t>or </a:t>
            </a:r>
            <a:r>
              <a:rPr sz="2200" spc="-195">
                <a:solidFill>
                  <a:srgbClr val="FFFFFF"/>
                </a:solidFill>
                <a:latin typeface="DejaVu Serif"/>
                <a:cs typeface="DejaVu Serif"/>
              </a:rPr>
              <a:t>incisally</a:t>
            </a:r>
            <a:r>
              <a:rPr sz="2200" spc="-195" smtClean="0">
                <a:solidFill>
                  <a:srgbClr val="FFFFFF"/>
                </a:solidFill>
                <a:latin typeface="DejaVu Serif"/>
                <a:cs typeface="DejaVu Serif"/>
              </a:rPr>
              <a:t>.</a:t>
            </a:r>
            <a:endParaRPr lang="en-US" sz="2200" spc="-195" dirty="0" smtClean="0">
              <a:solidFill>
                <a:srgbClr val="FFFFFF"/>
              </a:solidFill>
              <a:latin typeface="DejaVu Serif"/>
              <a:cs typeface="DejaVu Serif"/>
            </a:endParaRPr>
          </a:p>
          <a:p>
            <a:pPr marL="1155700" lvl="1" indent="-228600">
              <a:lnSpc>
                <a:spcPct val="100000"/>
              </a:lnSpc>
              <a:spcBef>
                <a:spcPts val="70"/>
              </a:spcBef>
              <a:buSzPct val="79545"/>
              <a:buFont typeface="Arial"/>
              <a:buChar char="•"/>
              <a:tabLst>
                <a:tab pos="1155700" algn="l"/>
              </a:tabLst>
            </a:pPr>
            <a:endParaRPr sz="3500">
              <a:latin typeface="Times New Roman"/>
              <a:cs typeface="Times New Roman"/>
            </a:endParaRPr>
          </a:p>
          <a:p>
            <a:pPr marL="236220" indent="-223520">
              <a:lnSpc>
                <a:spcPct val="100000"/>
              </a:lnSpc>
              <a:buSzPct val="79545"/>
              <a:buFont typeface="Arial"/>
              <a:buChar char="•"/>
              <a:tabLst>
                <a:tab pos="236854" algn="l"/>
              </a:tabLst>
            </a:pPr>
            <a:r>
              <a:rPr sz="2200" b="1" spc="-155" dirty="0">
                <a:solidFill>
                  <a:srgbClr val="00FF00"/>
                </a:solidFill>
                <a:latin typeface="Georgia"/>
                <a:cs typeface="Georgia"/>
              </a:rPr>
              <a:t>Pulp</a:t>
            </a:r>
            <a:r>
              <a:rPr sz="2200" b="1" spc="-65" dirty="0">
                <a:solidFill>
                  <a:srgbClr val="00FF00"/>
                </a:solidFill>
                <a:latin typeface="Georgia"/>
                <a:cs typeface="Georgia"/>
              </a:rPr>
              <a:t> </a:t>
            </a:r>
            <a:r>
              <a:rPr sz="2200" b="1" spc="-170" dirty="0">
                <a:solidFill>
                  <a:srgbClr val="00FF00"/>
                </a:solidFill>
                <a:latin typeface="Georgia"/>
                <a:cs typeface="Georgia"/>
              </a:rPr>
              <a:t>horn</a:t>
            </a:r>
            <a:endParaRPr sz="2200">
              <a:latin typeface="Georgia"/>
              <a:cs typeface="Georgia"/>
            </a:endParaRPr>
          </a:p>
          <a:p>
            <a:pPr marL="1155700" marR="5715" lvl="1" indent="-228600" algn="just">
              <a:lnSpc>
                <a:spcPts val="2110"/>
              </a:lnSpc>
              <a:spcBef>
                <a:spcPts val="585"/>
              </a:spcBef>
              <a:buSzPct val="79545"/>
              <a:buFont typeface="Arial"/>
              <a:buChar char="•"/>
              <a:tabLst>
                <a:tab pos="1155700" algn="l"/>
              </a:tabLst>
            </a:pPr>
            <a:r>
              <a:rPr sz="2200" spc="-200" dirty="0">
                <a:solidFill>
                  <a:srgbClr val="FFFFFF"/>
                </a:solidFill>
                <a:latin typeface="DejaVu Serif"/>
                <a:cs typeface="DejaVu Serif"/>
              </a:rPr>
              <a:t>Accentuation </a:t>
            </a:r>
            <a:r>
              <a:rPr sz="2200" spc="-160" dirty="0">
                <a:solidFill>
                  <a:srgbClr val="FFFFFF"/>
                </a:solidFill>
                <a:latin typeface="DejaVu Serif"/>
                <a:cs typeface="DejaVu Serif"/>
              </a:rPr>
              <a:t>of </a:t>
            </a:r>
            <a:r>
              <a:rPr sz="2200" spc="-190" dirty="0">
                <a:solidFill>
                  <a:srgbClr val="FFFFFF"/>
                </a:solidFill>
                <a:latin typeface="DejaVu Serif"/>
                <a:cs typeface="DejaVu Serif"/>
              </a:rPr>
              <a:t>the </a:t>
            </a:r>
            <a:r>
              <a:rPr sz="2200" spc="-165" dirty="0">
                <a:solidFill>
                  <a:srgbClr val="FFFFFF"/>
                </a:solidFill>
                <a:latin typeface="DejaVu Serif"/>
                <a:cs typeface="DejaVu Serif"/>
              </a:rPr>
              <a:t>roof </a:t>
            </a:r>
            <a:r>
              <a:rPr sz="2200" spc="-160" dirty="0">
                <a:solidFill>
                  <a:srgbClr val="FFFFFF"/>
                </a:solidFill>
                <a:latin typeface="DejaVu Serif"/>
                <a:cs typeface="DejaVu Serif"/>
              </a:rPr>
              <a:t>of </a:t>
            </a:r>
            <a:r>
              <a:rPr sz="2200" spc="-190" dirty="0">
                <a:solidFill>
                  <a:srgbClr val="FFFFFF"/>
                </a:solidFill>
                <a:latin typeface="DejaVu Serif"/>
                <a:cs typeface="DejaVu Serif"/>
              </a:rPr>
              <a:t>the </a:t>
            </a:r>
            <a:r>
              <a:rPr sz="2200" spc="-170" dirty="0">
                <a:solidFill>
                  <a:srgbClr val="FFFFFF"/>
                </a:solidFill>
                <a:latin typeface="DejaVu Serif"/>
                <a:cs typeface="DejaVu Serif"/>
              </a:rPr>
              <a:t>pulp </a:t>
            </a:r>
            <a:r>
              <a:rPr sz="2200" spc="-225" dirty="0">
                <a:solidFill>
                  <a:srgbClr val="FFFFFF"/>
                </a:solidFill>
                <a:latin typeface="DejaVu Serif"/>
                <a:cs typeface="DejaVu Serif"/>
              </a:rPr>
              <a:t>chamber </a:t>
            </a:r>
            <a:r>
              <a:rPr sz="2200" spc="-175" dirty="0">
                <a:solidFill>
                  <a:srgbClr val="FFFFFF"/>
                </a:solidFill>
                <a:latin typeface="DejaVu Serif"/>
                <a:cs typeface="DejaVu Serif"/>
              </a:rPr>
              <a:t>directly  </a:t>
            </a:r>
            <a:r>
              <a:rPr sz="2200" spc="-195" dirty="0">
                <a:solidFill>
                  <a:srgbClr val="FFFFFF"/>
                </a:solidFill>
                <a:latin typeface="DejaVu Serif"/>
                <a:cs typeface="DejaVu Serif"/>
              </a:rPr>
              <a:t>under </a:t>
            </a:r>
            <a:r>
              <a:rPr sz="2200" spc="-240" dirty="0">
                <a:solidFill>
                  <a:srgbClr val="FFFFFF"/>
                </a:solidFill>
                <a:latin typeface="DejaVu Serif"/>
                <a:cs typeface="DejaVu Serif"/>
              </a:rPr>
              <a:t>a </a:t>
            </a:r>
            <a:r>
              <a:rPr sz="2200" spc="-210" dirty="0">
                <a:solidFill>
                  <a:srgbClr val="FFFFFF"/>
                </a:solidFill>
                <a:latin typeface="DejaVu Serif"/>
                <a:cs typeface="DejaVu Serif"/>
              </a:rPr>
              <a:t>cusp </a:t>
            </a:r>
            <a:r>
              <a:rPr sz="2200" spc="-155" dirty="0">
                <a:solidFill>
                  <a:srgbClr val="FFFFFF"/>
                </a:solidFill>
                <a:latin typeface="DejaVu Serif"/>
                <a:cs typeface="DejaVu Serif"/>
              </a:rPr>
              <a:t>or </a:t>
            </a:r>
            <a:r>
              <a:rPr sz="2200" spc="-195" dirty="0">
                <a:solidFill>
                  <a:srgbClr val="FFFFFF"/>
                </a:solidFill>
                <a:latin typeface="DejaVu Serif"/>
                <a:cs typeface="DejaVu Serif"/>
              </a:rPr>
              <a:t>developmental</a:t>
            </a:r>
            <a:r>
              <a:rPr sz="2200" spc="-204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2200" spc="-195" dirty="0">
                <a:solidFill>
                  <a:srgbClr val="FFFFFF"/>
                </a:solidFill>
                <a:latin typeface="DejaVu Serif"/>
                <a:cs typeface="DejaVu Serif"/>
              </a:rPr>
              <a:t>lobe.</a:t>
            </a:r>
            <a:endParaRPr sz="2200">
              <a:latin typeface="DejaVu Serif"/>
              <a:cs typeface="DejaVu Serif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36220" indent="-223520">
              <a:lnSpc>
                <a:spcPct val="100000"/>
              </a:lnSpc>
              <a:buSzPct val="79545"/>
              <a:buFont typeface="Arial"/>
              <a:buChar char="•"/>
              <a:tabLst>
                <a:tab pos="236854" algn="l"/>
              </a:tabLst>
            </a:pPr>
            <a:r>
              <a:rPr sz="2200" b="1" spc="-160" dirty="0">
                <a:solidFill>
                  <a:srgbClr val="00FF00"/>
                </a:solidFill>
                <a:latin typeface="Georgia"/>
                <a:cs typeface="Georgia"/>
              </a:rPr>
              <a:t>Floor </a:t>
            </a:r>
            <a:r>
              <a:rPr sz="2200" b="1" spc="-155" dirty="0">
                <a:solidFill>
                  <a:srgbClr val="00FF00"/>
                </a:solidFill>
                <a:latin typeface="Georgia"/>
                <a:cs typeface="Georgia"/>
              </a:rPr>
              <a:t>of </a:t>
            </a:r>
            <a:r>
              <a:rPr sz="2200" b="1" spc="-140" dirty="0">
                <a:solidFill>
                  <a:srgbClr val="00FF00"/>
                </a:solidFill>
                <a:latin typeface="Georgia"/>
                <a:cs typeface="Georgia"/>
              </a:rPr>
              <a:t>pulp</a:t>
            </a:r>
            <a:r>
              <a:rPr sz="2200" b="1" spc="110" dirty="0">
                <a:solidFill>
                  <a:srgbClr val="00FF00"/>
                </a:solidFill>
                <a:latin typeface="Georgia"/>
                <a:cs typeface="Georgia"/>
              </a:rPr>
              <a:t> </a:t>
            </a:r>
            <a:r>
              <a:rPr sz="2200" b="1" spc="-160" dirty="0">
                <a:solidFill>
                  <a:srgbClr val="00FF00"/>
                </a:solidFill>
                <a:latin typeface="Georgia"/>
                <a:cs typeface="Georgia"/>
              </a:rPr>
              <a:t>chamber</a:t>
            </a:r>
            <a:endParaRPr sz="2200">
              <a:latin typeface="Georgia"/>
              <a:cs typeface="Georgia"/>
            </a:endParaRPr>
          </a:p>
          <a:p>
            <a:pPr marL="1155065" marR="5715" lvl="1" indent="-227965" algn="just">
              <a:lnSpc>
                <a:spcPts val="2110"/>
              </a:lnSpc>
              <a:spcBef>
                <a:spcPts val="585"/>
              </a:spcBef>
              <a:buSzPct val="79545"/>
              <a:buFont typeface="Arial"/>
              <a:buChar char="•"/>
              <a:tabLst>
                <a:tab pos="1155700" algn="l"/>
              </a:tabLst>
            </a:pPr>
            <a:r>
              <a:rPr sz="2200" spc="-254" dirty="0">
                <a:solidFill>
                  <a:srgbClr val="FFFFFF"/>
                </a:solidFill>
                <a:latin typeface="DejaVu Serif"/>
                <a:cs typeface="DejaVu Serif"/>
              </a:rPr>
              <a:t>Runs </a:t>
            </a:r>
            <a:r>
              <a:rPr sz="2200" spc="-175" dirty="0">
                <a:solidFill>
                  <a:srgbClr val="FFFFFF"/>
                </a:solidFill>
                <a:latin typeface="DejaVu Serif"/>
                <a:cs typeface="DejaVu Serif"/>
              </a:rPr>
              <a:t>parallel </a:t>
            </a:r>
            <a:r>
              <a:rPr sz="2200" spc="-165" dirty="0">
                <a:solidFill>
                  <a:srgbClr val="FFFFFF"/>
                </a:solidFill>
                <a:latin typeface="DejaVu Serif"/>
                <a:cs typeface="DejaVu Serif"/>
              </a:rPr>
              <a:t>to  </a:t>
            </a:r>
            <a:r>
              <a:rPr sz="2200" spc="-190" dirty="0">
                <a:solidFill>
                  <a:srgbClr val="FFFFFF"/>
                </a:solidFill>
                <a:latin typeface="DejaVu Serif"/>
                <a:cs typeface="DejaVu Serif"/>
              </a:rPr>
              <a:t>the </a:t>
            </a:r>
            <a:r>
              <a:rPr sz="2200" spc="-165" dirty="0">
                <a:solidFill>
                  <a:srgbClr val="FFFFFF"/>
                </a:solidFill>
                <a:latin typeface="DejaVu Serif"/>
                <a:cs typeface="DejaVu Serif"/>
              </a:rPr>
              <a:t>roof</a:t>
            </a:r>
            <a:r>
              <a:rPr sz="2200" spc="365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2200" spc="-215" dirty="0">
                <a:solidFill>
                  <a:srgbClr val="FFFFFF"/>
                </a:solidFill>
                <a:latin typeface="DejaVu Serif"/>
                <a:cs typeface="DejaVu Serif"/>
              </a:rPr>
              <a:t>and </a:t>
            </a:r>
            <a:r>
              <a:rPr sz="2200" spc="-175" dirty="0">
                <a:solidFill>
                  <a:srgbClr val="FFFFFF"/>
                </a:solidFill>
                <a:latin typeface="DejaVu Serif"/>
                <a:cs typeface="DejaVu Serif"/>
              </a:rPr>
              <a:t>consists </a:t>
            </a:r>
            <a:r>
              <a:rPr sz="2200" spc="-160" dirty="0">
                <a:solidFill>
                  <a:srgbClr val="FFFFFF"/>
                </a:solidFill>
                <a:latin typeface="DejaVu Serif"/>
                <a:cs typeface="DejaVu Serif"/>
              </a:rPr>
              <a:t>of </a:t>
            </a:r>
            <a:r>
              <a:rPr sz="2200" spc="-175" dirty="0">
                <a:solidFill>
                  <a:srgbClr val="FFFFFF"/>
                </a:solidFill>
                <a:latin typeface="DejaVu Serif"/>
                <a:cs typeface="DejaVu Serif"/>
              </a:rPr>
              <a:t>dentin  </a:t>
            </a:r>
            <a:r>
              <a:rPr sz="2200" spc="-200" dirty="0">
                <a:solidFill>
                  <a:srgbClr val="FFFFFF"/>
                </a:solidFill>
                <a:latin typeface="DejaVu Serif"/>
                <a:cs typeface="DejaVu Serif"/>
              </a:rPr>
              <a:t>bounding </a:t>
            </a:r>
            <a:r>
              <a:rPr sz="2200" spc="-190" dirty="0">
                <a:solidFill>
                  <a:srgbClr val="FFFFFF"/>
                </a:solidFill>
                <a:latin typeface="DejaVu Serif"/>
                <a:cs typeface="DejaVu Serif"/>
              </a:rPr>
              <a:t>the </a:t>
            </a:r>
            <a:r>
              <a:rPr sz="2200" spc="-175" dirty="0">
                <a:solidFill>
                  <a:srgbClr val="FFFFFF"/>
                </a:solidFill>
                <a:latin typeface="DejaVu Serif"/>
                <a:cs typeface="DejaVu Serif"/>
              </a:rPr>
              <a:t>pulp </a:t>
            </a:r>
            <a:r>
              <a:rPr sz="2200" spc="-225" dirty="0">
                <a:solidFill>
                  <a:srgbClr val="FFFFFF"/>
                </a:solidFill>
                <a:latin typeface="DejaVu Serif"/>
                <a:cs typeface="DejaVu Serif"/>
              </a:rPr>
              <a:t>chamber </a:t>
            </a:r>
            <a:r>
              <a:rPr sz="2200" spc="-204" dirty="0">
                <a:solidFill>
                  <a:srgbClr val="FFFFFF"/>
                </a:solidFill>
                <a:latin typeface="DejaVu Serif"/>
                <a:cs typeface="DejaVu Serif"/>
              </a:rPr>
              <a:t>near </a:t>
            </a:r>
            <a:r>
              <a:rPr sz="2200" spc="-190" dirty="0">
                <a:solidFill>
                  <a:srgbClr val="FFFFFF"/>
                </a:solidFill>
                <a:latin typeface="DejaVu Serif"/>
                <a:cs typeface="DejaVu Serif"/>
              </a:rPr>
              <a:t>the </a:t>
            </a:r>
            <a:r>
              <a:rPr sz="2200" spc="-185" dirty="0">
                <a:solidFill>
                  <a:srgbClr val="FFFFFF"/>
                </a:solidFill>
                <a:latin typeface="DejaVu Serif"/>
                <a:cs typeface="DejaVu Serif"/>
              </a:rPr>
              <a:t>cervical </a:t>
            </a:r>
            <a:r>
              <a:rPr sz="2200" spc="-220" dirty="0">
                <a:solidFill>
                  <a:srgbClr val="FFFFFF"/>
                </a:solidFill>
                <a:latin typeface="DejaVu Serif"/>
                <a:cs typeface="DejaVu Serif"/>
              </a:rPr>
              <a:t>area </a:t>
            </a:r>
            <a:r>
              <a:rPr sz="2200" spc="-160" dirty="0">
                <a:solidFill>
                  <a:srgbClr val="FFFFFF"/>
                </a:solidFill>
                <a:latin typeface="DejaVu Serif"/>
                <a:cs typeface="DejaVu Serif"/>
              </a:rPr>
              <a:t>of </a:t>
            </a:r>
            <a:r>
              <a:rPr sz="2200" spc="-195" dirty="0">
                <a:solidFill>
                  <a:srgbClr val="FFFFFF"/>
                </a:solidFill>
                <a:latin typeface="DejaVu Serif"/>
                <a:cs typeface="DejaVu Serif"/>
              </a:rPr>
              <a:t>the  </a:t>
            </a:r>
            <a:r>
              <a:rPr sz="2200" spc="-185" dirty="0">
                <a:solidFill>
                  <a:srgbClr val="FFFFFF"/>
                </a:solidFill>
                <a:latin typeface="DejaVu Serif"/>
                <a:cs typeface="DejaVu Serif"/>
              </a:rPr>
              <a:t>tooth.</a:t>
            </a:r>
            <a:endParaRPr sz="2200">
              <a:latin typeface="DejaVu Serif"/>
              <a:cs typeface="DejaVu Serif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36220" indent="-223520">
              <a:lnSpc>
                <a:spcPct val="100000"/>
              </a:lnSpc>
              <a:buSzPct val="79545"/>
              <a:buFont typeface="Arial"/>
              <a:buChar char="•"/>
              <a:tabLst>
                <a:tab pos="236854" algn="l"/>
              </a:tabLst>
            </a:pPr>
            <a:r>
              <a:rPr sz="2200" b="1" spc="-180" dirty="0">
                <a:solidFill>
                  <a:srgbClr val="00FF00"/>
                </a:solidFill>
                <a:latin typeface="Georgia"/>
                <a:cs typeface="Georgia"/>
              </a:rPr>
              <a:t>Canal</a:t>
            </a:r>
            <a:r>
              <a:rPr sz="2200" b="1" spc="-80" dirty="0">
                <a:solidFill>
                  <a:srgbClr val="00FF00"/>
                </a:solidFill>
                <a:latin typeface="Georgia"/>
                <a:cs typeface="Georgia"/>
              </a:rPr>
              <a:t> </a:t>
            </a:r>
            <a:r>
              <a:rPr sz="2200" b="1" spc="-125" dirty="0">
                <a:solidFill>
                  <a:srgbClr val="00FF00"/>
                </a:solidFill>
                <a:latin typeface="Georgia"/>
                <a:cs typeface="Georgia"/>
              </a:rPr>
              <a:t>orifices</a:t>
            </a:r>
            <a:endParaRPr sz="2200">
              <a:latin typeface="Georgia"/>
              <a:cs typeface="Georgia"/>
            </a:endParaRPr>
          </a:p>
          <a:p>
            <a:pPr marL="1155700" marR="5080" lvl="1" indent="-228600" algn="just">
              <a:lnSpc>
                <a:spcPct val="80000"/>
              </a:lnSpc>
              <a:spcBef>
                <a:spcPts val="600"/>
              </a:spcBef>
              <a:buSzPct val="79545"/>
              <a:buFont typeface="Arial"/>
              <a:buChar char="•"/>
              <a:tabLst>
                <a:tab pos="1155700" algn="l"/>
              </a:tabLst>
            </a:pPr>
            <a:r>
              <a:rPr sz="2200" spc="-229" dirty="0">
                <a:solidFill>
                  <a:srgbClr val="FFFFFF"/>
                </a:solidFill>
                <a:latin typeface="DejaVu Serif"/>
                <a:cs typeface="DejaVu Serif"/>
              </a:rPr>
              <a:t>Openings </a:t>
            </a:r>
            <a:r>
              <a:rPr sz="2200" spc="-145" dirty="0">
                <a:solidFill>
                  <a:srgbClr val="FFFFFF"/>
                </a:solidFill>
                <a:latin typeface="DejaVu Serif"/>
                <a:cs typeface="DejaVu Serif"/>
              </a:rPr>
              <a:t>in </a:t>
            </a:r>
            <a:r>
              <a:rPr sz="2200" spc="-195" dirty="0">
                <a:solidFill>
                  <a:srgbClr val="FFFFFF"/>
                </a:solidFill>
                <a:latin typeface="DejaVu Serif"/>
                <a:cs typeface="DejaVu Serif"/>
              </a:rPr>
              <a:t>the </a:t>
            </a:r>
            <a:r>
              <a:rPr sz="2200" spc="-150" dirty="0">
                <a:solidFill>
                  <a:srgbClr val="FFFFFF"/>
                </a:solidFill>
                <a:latin typeface="DejaVu Serif"/>
                <a:cs typeface="DejaVu Serif"/>
              </a:rPr>
              <a:t>floor </a:t>
            </a:r>
            <a:r>
              <a:rPr sz="2200" spc="-160" dirty="0">
                <a:solidFill>
                  <a:srgbClr val="FFFFFF"/>
                </a:solidFill>
                <a:latin typeface="DejaVu Serif"/>
                <a:cs typeface="DejaVu Serif"/>
              </a:rPr>
              <a:t>of </a:t>
            </a:r>
            <a:r>
              <a:rPr sz="2200" spc="-175" dirty="0">
                <a:solidFill>
                  <a:srgbClr val="FFFFFF"/>
                </a:solidFill>
                <a:latin typeface="DejaVu Serif"/>
                <a:cs typeface="DejaVu Serif"/>
              </a:rPr>
              <a:t>pulp </a:t>
            </a:r>
            <a:r>
              <a:rPr sz="2200" spc="-225" dirty="0">
                <a:solidFill>
                  <a:srgbClr val="FFFFFF"/>
                </a:solidFill>
                <a:latin typeface="DejaVu Serif"/>
                <a:cs typeface="DejaVu Serif"/>
              </a:rPr>
              <a:t>chamber </a:t>
            </a:r>
            <a:r>
              <a:rPr sz="2200" spc="-195" dirty="0">
                <a:solidFill>
                  <a:srgbClr val="FFFFFF"/>
                </a:solidFill>
                <a:latin typeface="DejaVu Serif"/>
                <a:cs typeface="DejaVu Serif"/>
              </a:rPr>
              <a:t>leading </a:t>
            </a:r>
            <a:r>
              <a:rPr sz="2200" spc="-145" dirty="0">
                <a:solidFill>
                  <a:srgbClr val="FFFFFF"/>
                </a:solidFill>
                <a:latin typeface="DejaVu Serif"/>
                <a:cs typeface="DejaVu Serif"/>
              </a:rPr>
              <a:t>in </a:t>
            </a:r>
            <a:r>
              <a:rPr sz="2200" spc="-160" dirty="0">
                <a:solidFill>
                  <a:srgbClr val="FFFFFF"/>
                </a:solidFill>
                <a:latin typeface="DejaVu Serif"/>
                <a:cs typeface="DejaVu Serif"/>
              </a:rPr>
              <a:t>to root  </a:t>
            </a:r>
            <a:r>
              <a:rPr sz="2200" spc="-210" dirty="0">
                <a:solidFill>
                  <a:srgbClr val="FFFFFF"/>
                </a:solidFill>
                <a:latin typeface="DejaVu Serif"/>
                <a:cs typeface="DejaVu Serif"/>
              </a:rPr>
              <a:t>canals</a:t>
            </a:r>
            <a:endParaRPr sz="2200">
              <a:latin typeface="DejaVu Serif"/>
              <a:cs typeface="DejaVu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36837" y="4611642"/>
            <a:ext cx="2261603" cy="2188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94747" y="4669541"/>
            <a:ext cx="2093188" cy="2022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78745" y="4653534"/>
            <a:ext cx="2123440" cy="2049780"/>
          </a:xfrm>
          <a:custGeom>
            <a:avLst/>
            <a:gdLst/>
            <a:ahLst/>
            <a:cxnLst/>
            <a:rect l="l" t="t" r="r" b="b"/>
            <a:pathLst>
              <a:path w="2123440" h="2049779">
                <a:moveTo>
                  <a:pt x="0" y="0"/>
                </a:moveTo>
                <a:lnTo>
                  <a:pt x="2122931" y="0"/>
                </a:lnTo>
                <a:lnTo>
                  <a:pt x="2122931" y="2049780"/>
                </a:lnTo>
                <a:lnTo>
                  <a:pt x="0" y="2049780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58400" y="838200"/>
            <a:ext cx="1791271" cy="3606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36835" y="2891033"/>
            <a:ext cx="2261616" cy="1862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01073" y="3048000"/>
            <a:ext cx="2090927" cy="1691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82199" y="2971800"/>
            <a:ext cx="1919985" cy="1685163"/>
          </a:xfrm>
          <a:custGeom>
            <a:avLst/>
            <a:gdLst/>
            <a:ahLst/>
            <a:cxnLst/>
            <a:rect l="l" t="t" r="r" b="b"/>
            <a:pathLst>
              <a:path w="2123440" h="1724025">
                <a:moveTo>
                  <a:pt x="0" y="0"/>
                </a:moveTo>
                <a:lnTo>
                  <a:pt x="2122931" y="0"/>
                </a:lnTo>
                <a:lnTo>
                  <a:pt x="2122931" y="1723644"/>
                </a:lnTo>
                <a:lnTo>
                  <a:pt x="0" y="1723644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5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7</a:t>
            </a:fld>
            <a:endParaRPr spc="-15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214" y="1734819"/>
            <a:ext cx="180340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-450" dirty="0">
                <a:latin typeface="Arial"/>
                <a:cs typeface="Arial"/>
              </a:rPr>
              <a:t>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1200" y="2362200"/>
            <a:ext cx="402674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47875" algn="l"/>
              </a:tabLst>
            </a:pPr>
            <a:r>
              <a:rPr sz="2400" b="1" u="heavy" spc="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2400" b="1" u="heavy" spc="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2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2400" b="1" u="heavy" spc="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2400" b="1" u="heavy" spc="3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sz="2400" b="1" u="heavy" spc="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400" b="1" u="heavy" spc="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2400" b="1" u="heavy" spc="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400" b="1" u="heavy" spc="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2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sz="2400" b="1" u="heavy" spc="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400" b="1" u="heavy" spc="3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sz="2400" b="1" spc="-4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214" y="2487930"/>
            <a:ext cx="180340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-450" dirty="0">
                <a:latin typeface="Arial"/>
                <a:cs typeface="Arial"/>
              </a:rPr>
              <a:t>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23201" y="1828800"/>
            <a:ext cx="3386667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96588" y="4779009"/>
            <a:ext cx="250613" cy="173990"/>
          </a:xfrm>
          <a:custGeom>
            <a:avLst/>
            <a:gdLst/>
            <a:ahLst/>
            <a:cxnLst/>
            <a:rect l="l" t="t" r="r" b="b"/>
            <a:pathLst>
              <a:path w="187959" h="173989">
                <a:moveTo>
                  <a:pt x="106679" y="0"/>
                </a:moveTo>
                <a:lnTo>
                  <a:pt x="0" y="133350"/>
                </a:lnTo>
                <a:lnTo>
                  <a:pt x="187959" y="173989"/>
                </a:lnTo>
                <a:lnTo>
                  <a:pt x="106679" y="0"/>
                </a:lnTo>
                <a:close/>
              </a:path>
            </a:pathLst>
          </a:custGeom>
          <a:solidFill>
            <a:srgbClr val="DD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7495" y="2797812"/>
            <a:ext cx="3461173" cy="2091689"/>
          </a:xfrm>
          <a:custGeom>
            <a:avLst/>
            <a:gdLst/>
            <a:ahLst/>
            <a:cxnLst/>
            <a:rect l="l" t="t" r="r" b="b"/>
            <a:pathLst>
              <a:path w="2595879" h="2091689">
                <a:moveTo>
                  <a:pt x="35559" y="0"/>
                </a:moveTo>
                <a:lnTo>
                  <a:pt x="0" y="44450"/>
                </a:lnTo>
                <a:lnTo>
                  <a:pt x="2559050" y="2091689"/>
                </a:lnTo>
                <a:lnTo>
                  <a:pt x="2595879" y="2047239"/>
                </a:lnTo>
                <a:lnTo>
                  <a:pt x="35559" y="0"/>
                </a:lnTo>
                <a:close/>
              </a:path>
            </a:pathLst>
          </a:custGeom>
          <a:solidFill>
            <a:srgbClr val="DD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524000" y="33528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It is the most tapered portion   of the root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5" y="343919"/>
            <a:ext cx="69621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0" dirty="0"/>
              <a:t>ANATOMY </a:t>
            </a:r>
            <a:r>
              <a:rPr spc="-350" dirty="0"/>
              <a:t>OF </a:t>
            </a:r>
            <a:r>
              <a:rPr spc="-365" dirty="0"/>
              <a:t>THE </a:t>
            </a:r>
            <a:r>
              <a:rPr spc="-320" dirty="0"/>
              <a:t>APICAL </a:t>
            </a:r>
            <a:r>
              <a:rPr spc="-340" dirty="0"/>
              <a:t>ROOT</a:t>
            </a:r>
            <a:r>
              <a:rPr spc="-445" dirty="0"/>
              <a:t> </a:t>
            </a:r>
            <a:r>
              <a:rPr spc="-165" dirty="0"/>
              <a:t>(</a:t>
            </a:r>
            <a:r>
              <a:rPr spc="-165" dirty="0">
                <a:solidFill>
                  <a:srgbClr val="00FF00"/>
                </a:solidFill>
              </a:rPr>
              <a:t>Kuttlers</a:t>
            </a:r>
            <a:r>
              <a:rPr spc="-165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0652" y="4441342"/>
            <a:ext cx="4091304" cy="1610056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635"/>
              </a:spcBef>
              <a:buSzPct val="79545"/>
              <a:buAutoNum type="arabicPeriod"/>
              <a:tabLst>
                <a:tab pos="469265" algn="l"/>
                <a:tab pos="469900" algn="l"/>
              </a:tabLst>
            </a:pPr>
            <a:r>
              <a:rPr sz="2200" spc="-210" dirty="0">
                <a:solidFill>
                  <a:srgbClr val="FFFFFF"/>
                </a:solidFill>
                <a:latin typeface="DejaVu Serif"/>
                <a:cs typeface="DejaVu Serif"/>
              </a:rPr>
              <a:t>The </a:t>
            </a:r>
            <a:r>
              <a:rPr sz="2200" spc="-190" dirty="0">
                <a:solidFill>
                  <a:srgbClr val="FFFFFF"/>
                </a:solidFill>
                <a:latin typeface="DejaVu Serif"/>
                <a:cs typeface="DejaVu Serif"/>
              </a:rPr>
              <a:t>Apical</a:t>
            </a:r>
            <a:r>
              <a:rPr sz="2200" spc="-185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2200" spc="-170" dirty="0">
                <a:solidFill>
                  <a:srgbClr val="FFFFFF"/>
                </a:solidFill>
                <a:latin typeface="DejaVu Serif"/>
                <a:cs typeface="DejaVu Serif"/>
              </a:rPr>
              <a:t>constriction</a:t>
            </a:r>
            <a:endParaRPr sz="2200">
              <a:latin typeface="DejaVu Serif"/>
              <a:cs typeface="DejaVu Serif"/>
            </a:endParaRPr>
          </a:p>
          <a:p>
            <a:pPr marL="469900" indent="-457200">
              <a:lnSpc>
                <a:spcPct val="100000"/>
              </a:lnSpc>
              <a:spcBef>
                <a:spcPts val="1535"/>
              </a:spcBef>
              <a:buSzPct val="79545"/>
              <a:buAutoNum type="arabicPeriod"/>
              <a:tabLst>
                <a:tab pos="469265" algn="l"/>
                <a:tab pos="469900" algn="l"/>
              </a:tabLst>
            </a:pPr>
            <a:r>
              <a:rPr sz="2200" spc="-210" dirty="0">
                <a:solidFill>
                  <a:srgbClr val="FFFFFF"/>
                </a:solidFill>
                <a:latin typeface="DejaVu Serif"/>
                <a:cs typeface="DejaVu Serif"/>
              </a:rPr>
              <a:t>The Cementodentinal</a:t>
            </a:r>
            <a:r>
              <a:rPr sz="2200" spc="-170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DejaVu Serif"/>
                <a:cs typeface="DejaVu Serif"/>
              </a:rPr>
              <a:t>junction</a:t>
            </a:r>
            <a:endParaRPr sz="2200">
              <a:latin typeface="DejaVu Serif"/>
              <a:cs typeface="DejaVu Serif"/>
            </a:endParaRPr>
          </a:p>
          <a:p>
            <a:pPr marL="469900" indent="-457200">
              <a:lnSpc>
                <a:spcPct val="100000"/>
              </a:lnSpc>
              <a:spcBef>
                <a:spcPts val="1535"/>
              </a:spcBef>
              <a:buSzPct val="79545"/>
              <a:buAutoNum type="arabicPeriod"/>
              <a:tabLst>
                <a:tab pos="469265" algn="l"/>
                <a:tab pos="469900" algn="l"/>
              </a:tabLst>
            </a:pPr>
            <a:r>
              <a:rPr sz="2200" spc="-210" dirty="0">
                <a:solidFill>
                  <a:srgbClr val="FFFFFF"/>
                </a:solidFill>
                <a:latin typeface="DejaVu Serif"/>
                <a:cs typeface="DejaVu Serif"/>
              </a:rPr>
              <a:t>The </a:t>
            </a:r>
            <a:r>
              <a:rPr sz="2200" spc="-190" dirty="0">
                <a:solidFill>
                  <a:srgbClr val="FFFFFF"/>
                </a:solidFill>
                <a:latin typeface="DejaVu Serif"/>
                <a:cs typeface="DejaVu Serif"/>
              </a:rPr>
              <a:t>Apical</a:t>
            </a:r>
            <a:r>
              <a:rPr sz="2200" spc="-180" dirty="0">
                <a:solidFill>
                  <a:srgbClr val="FFFFFF"/>
                </a:solidFill>
                <a:latin typeface="DejaVu Serif"/>
                <a:cs typeface="DejaVu Serif"/>
              </a:rPr>
              <a:t> </a:t>
            </a:r>
            <a:r>
              <a:rPr sz="2200" spc="-250" dirty="0">
                <a:solidFill>
                  <a:srgbClr val="FFFFFF"/>
                </a:solidFill>
                <a:latin typeface="DejaVu Serif"/>
                <a:cs typeface="DejaVu Serif"/>
              </a:rPr>
              <a:t>Foramen</a:t>
            </a:r>
            <a:endParaRPr sz="2200">
              <a:latin typeface="DejaVu Serif"/>
              <a:cs typeface="DejaVu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0879" y="1341120"/>
            <a:ext cx="4152900" cy="5350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3376" y="4831009"/>
            <a:ext cx="4567555" cy="884555"/>
          </a:xfrm>
          <a:custGeom>
            <a:avLst/>
            <a:gdLst/>
            <a:ahLst/>
            <a:cxnLst/>
            <a:rect l="l" t="t" r="r" b="b"/>
            <a:pathLst>
              <a:path w="4567555" h="884554">
                <a:moveTo>
                  <a:pt x="4567301" y="883996"/>
                </a:moveTo>
                <a:lnTo>
                  <a:pt x="0" y="0"/>
                </a:lnTo>
              </a:path>
            </a:pathLst>
          </a:custGeom>
          <a:ln w="64008">
            <a:solidFill>
              <a:srgbClr val="4EF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6277" y="4742846"/>
            <a:ext cx="207011" cy="188595"/>
          </a:xfrm>
          <a:custGeom>
            <a:avLst/>
            <a:gdLst/>
            <a:ahLst/>
            <a:cxnLst/>
            <a:rect l="l" t="t" r="r" b="b"/>
            <a:pathLst>
              <a:path w="207010" h="188595">
                <a:moveTo>
                  <a:pt x="206768" y="0"/>
                </a:moveTo>
                <a:lnTo>
                  <a:pt x="0" y="57759"/>
                </a:lnTo>
                <a:lnTo>
                  <a:pt x="170268" y="188518"/>
                </a:lnTo>
                <a:lnTo>
                  <a:pt x="206768" y="0"/>
                </a:lnTo>
                <a:close/>
              </a:path>
            </a:pathLst>
          </a:custGeom>
          <a:solidFill>
            <a:srgbClr val="4EF3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4289" y="6032587"/>
            <a:ext cx="5365115" cy="430530"/>
          </a:xfrm>
          <a:custGeom>
            <a:avLst/>
            <a:gdLst/>
            <a:ahLst/>
            <a:cxnLst/>
            <a:rect l="l" t="t" r="r" b="b"/>
            <a:pathLst>
              <a:path w="5365115" h="430529">
                <a:moveTo>
                  <a:pt x="5364988" y="430123"/>
                </a:moveTo>
                <a:lnTo>
                  <a:pt x="0" y="0"/>
                </a:lnTo>
              </a:path>
            </a:pathLst>
          </a:custGeom>
          <a:ln w="64008">
            <a:solidFill>
              <a:srgbClr val="4EF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4779" y="5939444"/>
            <a:ext cx="199391" cy="191770"/>
          </a:xfrm>
          <a:custGeom>
            <a:avLst/>
            <a:gdLst/>
            <a:ahLst/>
            <a:cxnLst/>
            <a:rect l="l" t="t" r="r" b="b"/>
            <a:pathLst>
              <a:path w="199389" h="191770">
                <a:moveTo>
                  <a:pt x="199085" y="0"/>
                </a:moveTo>
                <a:lnTo>
                  <a:pt x="0" y="80352"/>
                </a:lnTo>
                <a:lnTo>
                  <a:pt x="183730" y="191414"/>
                </a:lnTo>
                <a:lnTo>
                  <a:pt x="199085" y="0"/>
                </a:lnTo>
                <a:close/>
              </a:path>
            </a:pathLst>
          </a:custGeom>
          <a:solidFill>
            <a:srgbClr val="4EF3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4168" y="5433656"/>
            <a:ext cx="3956685" cy="586740"/>
          </a:xfrm>
          <a:custGeom>
            <a:avLst/>
            <a:gdLst/>
            <a:ahLst/>
            <a:cxnLst/>
            <a:rect l="l" t="t" r="r" b="b"/>
            <a:pathLst>
              <a:path w="3956684" h="586739">
                <a:moveTo>
                  <a:pt x="3956507" y="586143"/>
                </a:moveTo>
                <a:lnTo>
                  <a:pt x="0" y="0"/>
                </a:lnTo>
              </a:path>
            </a:pathLst>
          </a:custGeom>
          <a:ln w="64008">
            <a:solidFill>
              <a:srgbClr val="4EF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5879" y="5343372"/>
            <a:ext cx="204471" cy="190500"/>
          </a:xfrm>
          <a:custGeom>
            <a:avLst/>
            <a:gdLst/>
            <a:ahLst/>
            <a:cxnLst/>
            <a:rect l="l" t="t" r="r" b="b"/>
            <a:pathLst>
              <a:path w="204470" h="190500">
                <a:moveTo>
                  <a:pt x="204025" y="0"/>
                </a:moveTo>
                <a:lnTo>
                  <a:pt x="0" y="66827"/>
                </a:lnTo>
                <a:lnTo>
                  <a:pt x="175869" y="189953"/>
                </a:lnTo>
                <a:lnTo>
                  <a:pt x="204025" y="0"/>
                </a:lnTo>
                <a:close/>
              </a:path>
            </a:pathLst>
          </a:custGeom>
          <a:solidFill>
            <a:srgbClr val="4EF3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09276" y="5943608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523836"/>
                </a:moveTo>
                <a:lnTo>
                  <a:pt x="0" y="0"/>
                </a:lnTo>
              </a:path>
            </a:pathLst>
          </a:custGeom>
          <a:ln w="64008">
            <a:solidFill>
              <a:srgbClr val="4EF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04076" y="6410445"/>
            <a:ext cx="289560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9</a:t>
            </a:fld>
            <a:endParaRPr spc="-15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1373</Words>
  <Application>Microsoft Office PowerPoint</Application>
  <PresentationFormat>Custom</PresentationFormat>
  <Paragraphs>227</Paragraphs>
  <Slides>38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Root Canal Morphology </vt:lpstr>
      <vt:lpstr>Slide 2</vt:lpstr>
      <vt:lpstr>Slide 3</vt:lpstr>
      <vt:lpstr>Slide 4</vt:lpstr>
      <vt:lpstr>OBJECTIVES OF RCT</vt:lpstr>
      <vt:lpstr>ROOT CANAL SYSTEM</vt:lpstr>
      <vt:lpstr>PULP CHAMBER</vt:lpstr>
      <vt:lpstr>Anatomical Apex:</vt:lpstr>
      <vt:lpstr>ANATOMY OF THE APICAL ROOT (Kuttlers)</vt:lpstr>
      <vt:lpstr>Apical Constriction (Minor Apical Diameter)</vt:lpstr>
      <vt:lpstr>Cementodentinal Junction</vt:lpstr>
      <vt:lpstr>Apical Foramen (Major Apical Diameter)</vt:lpstr>
      <vt:lpstr>Slide 13</vt:lpstr>
      <vt:lpstr>Slide 14</vt:lpstr>
      <vt:lpstr>Accessory Canals</vt:lpstr>
      <vt:lpstr>Lateral Canals</vt:lpstr>
      <vt:lpstr>Slide 17</vt:lpstr>
      <vt:lpstr>Slide 18</vt:lpstr>
      <vt:lpstr>Course of Root Canals</vt:lpstr>
      <vt:lpstr>Canal Isthmus</vt:lpstr>
      <vt:lpstr>Types</vt:lpstr>
      <vt:lpstr>Slide 22</vt:lpstr>
      <vt:lpstr>According to Melton et al (1991)</vt:lpstr>
      <vt:lpstr>CLASSIFICATION OF ROOT CANAL SYSTEM</vt:lpstr>
      <vt:lpstr>ACCORDING TO WEINE</vt:lpstr>
      <vt:lpstr>ACCORDING TO VERTUCCI</vt:lpstr>
      <vt:lpstr>ACCORDING TO GULABIWALA</vt:lpstr>
      <vt:lpstr>Slide 28</vt:lpstr>
      <vt:lpstr>Root Canal Curvatures</vt:lpstr>
      <vt:lpstr>Guidelines for Cavity Preparation</vt:lpstr>
      <vt:lpstr>Laws of Pulp Chamber Anatomy – Krasner &amp; Rankow</vt:lpstr>
      <vt:lpstr>Laws of Pulp Chamber Anatomy</vt:lpstr>
      <vt:lpstr>Laws of Pulp Chamber Anatomy</vt:lpstr>
      <vt:lpstr>Laws of Pulp Chamber Anatomy</vt:lpstr>
      <vt:lpstr>Slide 35</vt:lpstr>
      <vt:lpstr>Slide 36</vt:lpstr>
      <vt:lpstr>CLINICAL SIGNIFICANCE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 Canal Morphology </dc:title>
  <cp:lastModifiedBy>Anitha Medam</cp:lastModifiedBy>
  <cp:revision>46</cp:revision>
  <dcterms:created xsi:type="dcterms:W3CDTF">2019-10-19T10:40:06Z</dcterms:created>
  <dcterms:modified xsi:type="dcterms:W3CDTF">2022-04-08T04:30:08Z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2016-05-27T00:00:00Z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2019-10-19T00:00:00Z</vt:filetime>
  </property>
</Properties>
</file>